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23"/>
  </p:notesMasterIdLst>
  <p:handoutMasterIdLst>
    <p:handoutMasterId r:id="rId24"/>
  </p:handoutMasterIdLst>
  <p:sldIdLst>
    <p:sldId id="1523" r:id="rId2"/>
    <p:sldId id="1529" r:id="rId3"/>
    <p:sldId id="1546" r:id="rId4"/>
    <p:sldId id="1547" r:id="rId5"/>
    <p:sldId id="1530" r:id="rId6"/>
    <p:sldId id="1549" r:id="rId7"/>
    <p:sldId id="1548" r:id="rId8"/>
    <p:sldId id="1550" r:id="rId9"/>
    <p:sldId id="1554" r:id="rId10"/>
    <p:sldId id="1555" r:id="rId11"/>
    <p:sldId id="1556" r:id="rId12"/>
    <p:sldId id="1565" r:id="rId13"/>
    <p:sldId id="1557" r:id="rId14"/>
    <p:sldId id="1558" r:id="rId15"/>
    <p:sldId id="1559" r:id="rId16"/>
    <p:sldId id="1560" r:id="rId17"/>
    <p:sldId id="1561" r:id="rId18"/>
    <p:sldId id="1562" r:id="rId19"/>
    <p:sldId id="1563" r:id="rId20"/>
    <p:sldId id="1545" r:id="rId21"/>
    <p:sldId id="1564" r:id="rId2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秦 添" initials="秦" lastIdx="1" clrIdx="0">
    <p:extLst>
      <p:ext uri="{19B8F6BF-5375-455C-9EA6-DF929625EA0E}">
        <p15:presenceInfo xmlns:p15="http://schemas.microsoft.com/office/powerpoint/2012/main" userId="53b3dea6954879b5"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2264A6"/>
    <a:srgbClr val="B2543A"/>
    <a:srgbClr val="18417B"/>
    <a:srgbClr val="CCE9F2"/>
    <a:srgbClr val="EBF1DE"/>
    <a:srgbClr val="8298B7"/>
    <a:srgbClr val="FAEDD1"/>
    <a:srgbClr val="6C6C6C"/>
    <a:srgbClr val="B3B3B3"/>
    <a:srgbClr val="1B97C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8D230F3-CF80-4859-8CE7-A43EE81993B5}" styleName="浅色样式 1 - 强调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960" autoAdjust="0"/>
    <p:restoredTop sz="97867"/>
  </p:normalViewPr>
  <p:slideViewPr>
    <p:cSldViewPr snapToGrid="0">
      <p:cViewPr varScale="1">
        <p:scale>
          <a:sx n="104" d="100"/>
          <a:sy n="104" d="100"/>
        </p:scale>
        <p:origin x="472" y="80"/>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170" d="100"/>
          <a:sy n="170" d="100"/>
        </p:scale>
        <p:origin x="6400" y="20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EBF83475-024D-F847-A540-C1F81308E76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日期占位符 2">
            <a:extLst>
              <a:ext uri="{FF2B5EF4-FFF2-40B4-BE49-F238E27FC236}">
                <a16:creationId xmlns:a16="http://schemas.microsoft.com/office/drawing/2014/main" id="{D63F0C2C-EF8C-0841-8CE3-77E84BACA20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D549C3B-8DD9-1D49-BEDF-BEA82605E53D}" type="datetimeFigureOut">
              <a:rPr lang="en-US" smtClean="0"/>
              <a:t>4/25/2024</a:t>
            </a:fld>
            <a:endParaRPr lang="en-US"/>
          </a:p>
        </p:txBody>
      </p:sp>
      <p:sp>
        <p:nvSpPr>
          <p:cNvPr id="4" name="页脚占位符 3">
            <a:extLst>
              <a:ext uri="{FF2B5EF4-FFF2-40B4-BE49-F238E27FC236}">
                <a16:creationId xmlns:a16="http://schemas.microsoft.com/office/drawing/2014/main" id="{8571EF93-ECE0-3742-8A85-4327BC00DE3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灯片编号占位符 4">
            <a:extLst>
              <a:ext uri="{FF2B5EF4-FFF2-40B4-BE49-F238E27FC236}">
                <a16:creationId xmlns:a16="http://schemas.microsoft.com/office/drawing/2014/main" id="{74D6A7CE-A25D-5D45-946B-22A76C082BC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ED6111A-1597-7044-B845-8A12CFD11DE3}" type="slidenum">
              <a:rPr lang="en-US" smtClean="0"/>
              <a:t>‹#›</a:t>
            </a:fld>
            <a:endParaRPr lang="en-US"/>
          </a:p>
        </p:txBody>
      </p:sp>
    </p:spTree>
    <p:extLst>
      <p:ext uri="{BB962C8B-B14F-4D97-AF65-F5344CB8AC3E}">
        <p14:creationId xmlns:p14="http://schemas.microsoft.com/office/powerpoint/2010/main" val="1171862214"/>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5T09:04:24.308"/>
    </inkml:context>
    <inkml:brush xml:id="br0">
      <inkml:brushProperty name="width" value="0.05" units="cm"/>
      <inkml:brushProperty name="height" value="0.05" units="cm"/>
      <inkml:brushProperty name="color" value="#FFFFFF"/>
    </inkml:brush>
  </inkml:definitions>
  <inkml:trace contextRef="#ctx0" brushRef="#br0">0 16 24575,'3'0'0,"4"0"0,3 0 0,0-3 0,2-1 0,1 1 0,1 0 0,-2 1-8191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5T09:04:27.137"/>
    </inkml:context>
    <inkml:brush xml:id="br0">
      <inkml:brushProperty name="width" value="0.05" units="cm"/>
      <inkml:brushProperty name="height" value="0.05" units="cm"/>
      <inkml:brushProperty name="color" value="#FFFFFF"/>
    </inkml:brush>
  </inkml:definitions>
  <inkml:trace contextRef="#ctx0" brushRef="#br0">7 81 24575,'0'3'0,"-3"1"0,0-3 0,2-2 0,2-4 0,0-3 0,1-4 0,-1-2 0,0-2 0,0-1 0,-1 6 0,1 7 0,-1 7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3DB4C42-8E6E-F04F-829E-7DE7D6776751}" type="datetimeFigureOut">
              <a:rPr lang="en-US" smtClean="0"/>
              <a:t>4/25/2024</a:t>
            </a:fld>
            <a:endParaRPr 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69E731F-031E-1E4B-92FD-6E27E1B4EFC5}" type="slidenum">
              <a:rPr lang="en-US" smtClean="0"/>
              <a:t>‹#›</a:t>
            </a:fld>
            <a:endParaRPr lang="en-US"/>
          </a:p>
        </p:txBody>
      </p:sp>
    </p:spTree>
    <p:extLst>
      <p:ext uri="{BB962C8B-B14F-4D97-AF65-F5344CB8AC3E}">
        <p14:creationId xmlns:p14="http://schemas.microsoft.com/office/powerpoint/2010/main" val="27706824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5"/>
          </p:nvPr>
        </p:nvSpPr>
        <p:spPr/>
        <p:txBody>
          <a:bodyPr/>
          <a:lstStyle/>
          <a:p>
            <a:fld id="{E69E731F-031E-1E4B-92FD-6E27E1B4EFC5}" type="slidenum">
              <a:rPr lang="en-US" smtClean="0"/>
              <a:t>1</a:t>
            </a:fld>
            <a:endParaRPr lang="en-US"/>
          </a:p>
        </p:txBody>
      </p:sp>
    </p:spTree>
    <p:extLst>
      <p:ext uri="{BB962C8B-B14F-4D97-AF65-F5344CB8AC3E}">
        <p14:creationId xmlns:p14="http://schemas.microsoft.com/office/powerpoint/2010/main" val="22295481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8"/>
            <a:ext cx="10363200" cy="1470025"/>
          </a:xfrm>
        </p:spPr>
        <p:txBody>
          <a:bodyPr/>
          <a:lstStyle/>
          <a:p>
            <a:r>
              <a:rPr lang="zh-CN" altLang="en-US"/>
              <a:t>单击此处编辑母版标题样式</a:t>
            </a:r>
            <a:endParaRPr lang="en-US"/>
          </a:p>
        </p:txBody>
      </p:sp>
      <p:sp>
        <p:nvSpPr>
          <p:cNvPr id="3" name="副标题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zh-CN" altLang="en-US"/>
              <a:t>单击此处编辑母版副标题样式</a:t>
            </a:r>
            <a:endParaRPr lang="en-US" dirty="0"/>
          </a:p>
        </p:txBody>
      </p:sp>
      <p:sp>
        <p:nvSpPr>
          <p:cNvPr id="5" name="页脚占位符 4"/>
          <p:cNvSpPr>
            <a:spLocks noGrp="1"/>
          </p:cNvSpPr>
          <p:nvPr>
            <p:ph type="ftr" sz="quarter" idx="11"/>
          </p:nvPr>
        </p:nvSpPr>
        <p:spPr/>
        <p:txBody>
          <a:bodyPr/>
          <a:lstStyle>
            <a:lvl1pPr>
              <a:defRPr/>
            </a:lvl1pPr>
          </a:lstStyle>
          <a:p>
            <a:pPr>
              <a:defRPr/>
            </a:pPr>
            <a:r>
              <a:rPr lang="zh-CN" altLang="en-US"/>
              <a:t>电子信息与通信学院，杨鹏（</a:t>
            </a:r>
            <a:r>
              <a:rPr lang="en-US" altLang="zh-CN"/>
              <a:t>yangpeng@hust.edu.cn</a:t>
            </a:r>
            <a:r>
              <a:rPr lang="zh-CN" altLang="en-US"/>
              <a:t>）</a:t>
            </a:r>
          </a:p>
        </p:txBody>
      </p:sp>
      <p:sp>
        <p:nvSpPr>
          <p:cNvPr id="7" name="灯片编号占位符 5"/>
          <p:cNvSpPr>
            <a:spLocks noGrp="1"/>
          </p:cNvSpPr>
          <p:nvPr>
            <p:ph type="sldNum" sz="quarter" idx="4"/>
          </p:nvPr>
        </p:nvSpPr>
        <p:spPr>
          <a:xfrm>
            <a:off x="8737600" y="6356353"/>
            <a:ext cx="2844800" cy="365125"/>
          </a:xfrm>
          <a:prstGeom prst="rect">
            <a:avLst/>
          </a:prstGeom>
        </p:spPr>
        <p:txBody>
          <a:bodyPr vert="horz" wrap="square" lIns="91440" tIns="45720" rIns="91440" bIns="45720" numCol="1" anchor="ctr" anchorCtr="0" compatLnSpc="1"/>
          <a:lstStyle>
            <a:lvl1pPr algn="r" eaLnBrk="1" hangingPunct="1">
              <a:defRPr sz="1800">
                <a:solidFill>
                  <a:schemeClr val="tx1"/>
                </a:solidFill>
              </a:defRPr>
            </a:lvl1pPr>
          </a:lstStyle>
          <a:p>
            <a:pPr>
              <a:defRPr/>
            </a:pPr>
            <a:fld id="{D837C82C-25B3-469D-B1C1-F7501E47E3EE}" type="slidenum">
              <a:rPr lang="zh-CN" altLang="en-US" smtClean="0"/>
              <a:t>‹#›</a:t>
            </a:fld>
            <a:endParaRPr lang="zh-CN" altLang="en-US" dirty="0"/>
          </a:p>
        </p:txBody>
      </p:sp>
    </p:spTree>
    <p:extLst>
      <p:ext uri="{BB962C8B-B14F-4D97-AF65-F5344CB8AC3E}">
        <p14:creationId xmlns:p14="http://schemas.microsoft.com/office/powerpoint/2010/main" val="550559619"/>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b="1">
                <a:solidFill>
                  <a:srgbClr val="002060"/>
                </a:solidFill>
                <a:latin typeface="微软雅黑" panose="020B0503020204020204" pitchFamily="34" charset="-122"/>
                <a:ea typeface="微软雅黑" panose="020B0503020204020204" pitchFamily="34" charset="-122"/>
              </a:defRPr>
            </a:lvl1pPr>
          </a:lstStyle>
          <a:p>
            <a:r>
              <a:rPr lang="zh-CN" altLang="en-US"/>
              <a:t>单击此处编辑母版标题样式</a:t>
            </a:r>
            <a:endParaRPr lang="en-US"/>
          </a:p>
        </p:txBody>
      </p:sp>
      <p:sp>
        <p:nvSpPr>
          <p:cNvPr id="3" name="内容占位符 2"/>
          <p:cNvSpPr>
            <a:spLocks noGrp="1"/>
          </p:cNvSpPr>
          <p:nvPr>
            <p:ph idx="1"/>
          </p:nvPr>
        </p:nvSpPr>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7" name="灯片编号占位符 5"/>
          <p:cNvSpPr>
            <a:spLocks noGrp="1"/>
          </p:cNvSpPr>
          <p:nvPr>
            <p:ph type="sldNum" sz="quarter" idx="4"/>
          </p:nvPr>
        </p:nvSpPr>
        <p:spPr>
          <a:xfrm>
            <a:off x="8737600" y="6356353"/>
            <a:ext cx="2844800" cy="365125"/>
          </a:xfrm>
          <a:prstGeom prst="rect">
            <a:avLst/>
          </a:prstGeom>
        </p:spPr>
        <p:txBody>
          <a:bodyPr vert="horz" wrap="square" lIns="91440" tIns="45720" rIns="91440" bIns="45720" numCol="1" anchor="ctr" anchorCtr="0" compatLnSpc="1"/>
          <a:lstStyle>
            <a:lvl1pPr algn="r" eaLnBrk="1" hangingPunct="1">
              <a:defRPr sz="1800">
                <a:solidFill>
                  <a:schemeClr val="tx1"/>
                </a:solidFill>
              </a:defRPr>
            </a:lvl1pPr>
          </a:lstStyle>
          <a:p>
            <a:pPr>
              <a:defRPr/>
            </a:pPr>
            <a:fld id="{D837C82C-25B3-469D-B1C1-F7501E47E3EE}" type="slidenum">
              <a:rPr lang="zh-CN" altLang="en-US" smtClean="0"/>
              <a:t>‹#›</a:t>
            </a:fld>
            <a:endParaRPr lang="zh-CN" altLang="en-US" dirty="0"/>
          </a:p>
        </p:txBody>
      </p:sp>
      <p:sp>
        <p:nvSpPr>
          <p:cNvPr id="5" name="日期占位符 3">
            <a:extLst>
              <a:ext uri="{FF2B5EF4-FFF2-40B4-BE49-F238E27FC236}">
                <a16:creationId xmlns:a16="http://schemas.microsoft.com/office/drawing/2014/main" id="{92E32415-DDA1-334D-85D1-358FD6EC5E87}"/>
              </a:ext>
            </a:extLst>
          </p:cNvPr>
          <p:cNvSpPr>
            <a:spLocks noGrp="1"/>
          </p:cNvSpPr>
          <p:nvPr>
            <p:ph type="dt" sz="half" idx="10"/>
          </p:nvPr>
        </p:nvSpPr>
        <p:spPr>
          <a:xfrm>
            <a:off x="609600" y="6356353"/>
            <a:ext cx="2844800" cy="365125"/>
          </a:xfrm>
        </p:spPr>
        <p:txBody>
          <a:bodyPr/>
          <a:lstStyle>
            <a:lvl1pPr>
              <a:defRPr sz="1400">
                <a:solidFill>
                  <a:schemeClr val="tx1"/>
                </a:solidFill>
                <a:latin typeface="Helvetica" pitchFamily="2" charset="0"/>
                <a:ea typeface="SimHei" panose="02010609060101010101" pitchFamily="49" charset="-122"/>
              </a:defRPr>
            </a:lvl1pPr>
          </a:lstStyle>
          <a:p>
            <a:pPr>
              <a:defRPr/>
            </a:pPr>
            <a:r>
              <a:rPr lang="en-US" altLang="zh-CN"/>
              <a:t>2021</a:t>
            </a:r>
            <a:r>
              <a:rPr lang="zh-CN" altLang="en-US"/>
              <a:t>年</a:t>
            </a:r>
            <a:r>
              <a:rPr lang="en-US" altLang="zh-CN"/>
              <a:t>10</a:t>
            </a:r>
            <a:r>
              <a:rPr lang="zh-CN" altLang="en-US"/>
              <a:t>月</a:t>
            </a:r>
            <a:r>
              <a:rPr lang="en-US" altLang="zh-CN"/>
              <a:t>@</a:t>
            </a:r>
            <a:r>
              <a:rPr lang="zh-CN" altLang="en-US"/>
              <a:t>天洑软件</a:t>
            </a:r>
            <a:endParaRPr lang="zh-CN" altLang="en-US" dirty="0"/>
          </a:p>
        </p:txBody>
      </p:sp>
      <p:sp>
        <p:nvSpPr>
          <p:cNvPr id="6" name="页脚占位符 4">
            <a:extLst>
              <a:ext uri="{FF2B5EF4-FFF2-40B4-BE49-F238E27FC236}">
                <a16:creationId xmlns:a16="http://schemas.microsoft.com/office/drawing/2014/main" id="{930773D3-F2D7-3742-A142-B7DE5CB26F75}"/>
              </a:ext>
            </a:extLst>
          </p:cNvPr>
          <p:cNvSpPr>
            <a:spLocks noGrp="1"/>
          </p:cNvSpPr>
          <p:nvPr>
            <p:ph type="ftr" sz="quarter" idx="11"/>
          </p:nvPr>
        </p:nvSpPr>
        <p:spPr>
          <a:xfrm>
            <a:off x="3810000" y="6356353"/>
            <a:ext cx="4572000" cy="365125"/>
          </a:xfrm>
        </p:spPr>
        <p:txBody>
          <a:bodyPr vert="horz" wrap="square" lIns="91440" tIns="45720" rIns="91440" bIns="45720" numCol="1" anchor="ctr" anchorCtr="0" compatLnSpc="1"/>
          <a:lstStyle>
            <a:lvl1pPr>
              <a:defRPr lang="zh-CN" altLang="en-US" sz="1400" smtClean="0">
                <a:solidFill>
                  <a:schemeClr val="tx1"/>
                </a:solidFill>
                <a:latin typeface="Helvetica" pitchFamily="2" charset="0"/>
                <a:ea typeface="SimHei" panose="02010609060101010101" pitchFamily="49" charset="-122"/>
              </a:defRPr>
            </a:lvl1pPr>
          </a:lstStyle>
          <a:p>
            <a:pPr algn="l"/>
            <a:r>
              <a:rPr lang="zh-CN" altLang="en-US"/>
              <a:t>电子信息与通信学院，杨鹏（</a:t>
            </a:r>
            <a:r>
              <a:rPr lang="en-US"/>
              <a:t>yangpeng@hust.edu.cn）</a:t>
            </a:r>
            <a:endParaRPr lang="en-US" dirty="0"/>
          </a:p>
        </p:txBody>
      </p:sp>
    </p:spTree>
    <p:extLst>
      <p:ext uri="{BB962C8B-B14F-4D97-AF65-F5344CB8AC3E}">
        <p14:creationId xmlns:p14="http://schemas.microsoft.com/office/powerpoint/2010/main" val="1044532027"/>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sz="3600"/>
            </a:lvl1pPr>
          </a:lstStyle>
          <a:p>
            <a:r>
              <a:rPr lang="zh-CN" altLang="en-US" dirty="0"/>
              <a:t>单击此处编辑母版标题样式</a:t>
            </a:r>
            <a:endParaRPr lang="en-US" dirty="0"/>
          </a:p>
        </p:txBody>
      </p:sp>
      <p:sp>
        <p:nvSpPr>
          <p:cNvPr id="3" name="内容占位符 2"/>
          <p:cNvSpPr>
            <a:spLocks noGrp="1"/>
          </p:cNvSpPr>
          <p:nvPr>
            <p:ph sz="half" idx="1"/>
          </p:nvPr>
        </p:nvSpPr>
        <p:spPr>
          <a:xfrm>
            <a:off x="609600" y="1600203"/>
            <a:ext cx="538480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内容占位符 3"/>
          <p:cNvSpPr>
            <a:spLocks noGrp="1"/>
          </p:cNvSpPr>
          <p:nvPr>
            <p:ph sz="half" idx="2"/>
          </p:nvPr>
        </p:nvSpPr>
        <p:spPr>
          <a:xfrm>
            <a:off x="6197600" y="1600203"/>
            <a:ext cx="538480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5" name="日期占位符 3"/>
          <p:cNvSpPr>
            <a:spLocks noGrp="1"/>
          </p:cNvSpPr>
          <p:nvPr>
            <p:ph type="dt" sz="half" idx="10"/>
          </p:nvPr>
        </p:nvSpPr>
        <p:spPr/>
        <p:txBody>
          <a:bodyPr/>
          <a:lstStyle>
            <a:lvl1pPr>
              <a:defRPr sz="1400">
                <a:solidFill>
                  <a:srgbClr val="002060"/>
                </a:solidFill>
                <a:latin typeface="Helvetica" pitchFamily="2" charset="0"/>
                <a:ea typeface="SimHei" panose="02010609060101010101" pitchFamily="49" charset="-122"/>
              </a:defRPr>
            </a:lvl1pPr>
          </a:lstStyle>
          <a:p>
            <a:pPr>
              <a:defRPr/>
            </a:pPr>
            <a:r>
              <a:rPr lang="en-US" altLang="zh-CN"/>
              <a:t>2021</a:t>
            </a:r>
            <a:r>
              <a:rPr lang="zh-CN" altLang="en-US"/>
              <a:t>年</a:t>
            </a:r>
            <a:r>
              <a:rPr lang="en-US" altLang="zh-CN"/>
              <a:t>10</a:t>
            </a:r>
            <a:r>
              <a:rPr lang="zh-CN" altLang="en-US"/>
              <a:t>月</a:t>
            </a:r>
            <a:r>
              <a:rPr lang="en-US" altLang="zh-CN"/>
              <a:t>@</a:t>
            </a:r>
            <a:r>
              <a:rPr lang="zh-CN" altLang="en-US"/>
              <a:t>天洑软件</a:t>
            </a:r>
            <a:endParaRPr lang="zh-CN" altLang="en-US" dirty="0"/>
          </a:p>
        </p:txBody>
      </p:sp>
      <p:sp>
        <p:nvSpPr>
          <p:cNvPr id="6" name="页脚占位符 4"/>
          <p:cNvSpPr>
            <a:spLocks noGrp="1"/>
          </p:cNvSpPr>
          <p:nvPr>
            <p:ph type="ftr" sz="quarter" idx="11"/>
          </p:nvPr>
        </p:nvSpPr>
        <p:spPr>
          <a:xfrm>
            <a:off x="3755091" y="6354302"/>
            <a:ext cx="4681818" cy="365125"/>
          </a:xfrm>
        </p:spPr>
        <p:txBody>
          <a:bodyPr vert="horz" wrap="square" lIns="91440" tIns="45720" rIns="91440" bIns="45720" numCol="1" anchor="ctr" anchorCtr="0" compatLnSpc="1"/>
          <a:lstStyle>
            <a:lvl1pPr algn="ctr">
              <a:defRPr lang="zh-CN" altLang="en-US" sz="1400" smtClean="0">
                <a:solidFill>
                  <a:srgbClr val="002060"/>
                </a:solidFill>
                <a:latin typeface="Helvetica" pitchFamily="2" charset="0"/>
                <a:ea typeface="SimHei" panose="02010609060101010101" pitchFamily="49" charset="-122"/>
              </a:defRPr>
            </a:lvl1pPr>
          </a:lstStyle>
          <a:p>
            <a:r>
              <a:rPr lang="zh-CN" altLang="en-US" dirty="0"/>
              <a:t>电子信息与通信学院，杨鹏（</a:t>
            </a:r>
            <a:r>
              <a:rPr lang="en-US" altLang="zh-CN" dirty="0"/>
              <a:t>yangpeng@hust.edu.cn</a:t>
            </a:r>
            <a:r>
              <a:rPr lang="en-US" dirty="0"/>
              <a:t>）</a:t>
            </a:r>
          </a:p>
        </p:txBody>
      </p:sp>
      <p:sp>
        <p:nvSpPr>
          <p:cNvPr id="7" name="灯片编号占位符 5"/>
          <p:cNvSpPr>
            <a:spLocks noGrp="1"/>
          </p:cNvSpPr>
          <p:nvPr>
            <p:ph type="sldNum" sz="quarter" idx="12"/>
          </p:nvPr>
        </p:nvSpPr>
        <p:spPr/>
        <p:txBody>
          <a:bodyPr/>
          <a:lstStyle>
            <a:lvl1pPr>
              <a:defRPr sz="1400"/>
            </a:lvl1pPr>
          </a:lstStyle>
          <a:p>
            <a:pPr>
              <a:defRPr/>
            </a:pPr>
            <a:fld id="{1F7AA83F-3655-44D5-9795-EF1985DD9A2F}" type="slidenum">
              <a:rPr lang="zh-CN" altLang="en-US" smtClean="0"/>
              <a:pPr>
                <a:defRPr/>
              </a:pPr>
              <a:t>‹#›</a:t>
            </a:fld>
            <a:endParaRPr lang="zh-CN" altLang="en-US" dirty="0"/>
          </a:p>
        </p:txBody>
      </p:sp>
    </p:spTree>
    <p:extLst>
      <p:ext uri="{BB962C8B-B14F-4D97-AF65-F5344CB8AC3E}">
        <p14:creationId xmlns:p14="http://schemas.microsoft.com/office/powerpoint/2010/main" val="2100683655"/>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endParaRPr lang="en-US"/>
          </a:p>
        </p:txBody>
      </p:sp>
      <p:sp>
        <p:nvSpPr>
          <p:cNvPr id="3" name="文本占位符 2"/>
          <p:cNvSpPr>
            <a:spLocks noGrp="1"/>
          </p:cNvSpPr>
          <p:nvPr>
            <p:ph type="body" idx="1"/>
          </p:nvPr>
        </p:nvSpPr>
        <p:spPr>
          <a:xfrm>
            <a:off x="609600" y="1535113"/>
            <a:ext cx="5386917"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5" name="文本占位符 4"/>
          <p:cNvSpPr>
            <a:spLocks noGrp="1"/>
          </p:cNvSpPr>
          <p:nvPr>
            <p:ph type="body" sz="quarter" idx="3"/>
          </p:nvPr>
        </p:nvSpPr>
        <p:spPr>
          <a:xfrm>
            <a:off x="6193369" y="1535113"/>
            <a:ext cx="5389033"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6" name="内容占位符 5"/>
          <p:cNvSpPr>
            <a:spLocks noGrp="1"/>
          </p:cNvSpPr>
          <p:nvPr>
            <p:ph sz="quarter" idx="4"/>
          </p:nvPr>
        </p:nvSpPr>
        <p:spPr>
          <a:xfrm>
            <a:off x="6193369" y="2174875"/>
            <a:ext cx="5389033"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7" name="日期占位符 3"/>
          <p:cNvSpPr>
            <a:spLocks noGrp="1"/>
          </p:cNvSpPr>
          <p:nvPr>
            <p:ph type="dt" sz="half" idx="10"/>
          </p:nvPr>
        </p:nvSpPr>
        <p:spPr/>
        <p:txBody>
          <a:bodyPr/>
          <a:lstStyle>
            <a:lvl1pPr>
              <a:defRPr/>
            </a:lvl1pPr>
          </a:lstStyle>
          <a:p>
            <a:pPr>
              <a:defRPr/>
            </a:pPr>
            <a:r>
              <a:rPr lang="en-US" altLang="zh-CN"/>
              <a:t>2021</a:t>
            </a:r>
            <a:r>
              <a:rPr lang="zh-CN" altLang="en-US"/>
              <a:t>年</a:t>
            </a:r>
            <a:r>
              <a:rPr lang="en-US" altLang="zh-CN"/>
              <a:t>10</a:t>
            </a:r>
            <a:r>
              <a:rPr lang="zh-CN" altLang="en-US"/>
              <a:t>月</a:t>
            </a:r>
            <a:r>
              <a:rPr lang="en-US" altLang="zh-CN"/>
              <a:t>@</a:t>
            </a:r>
            <a:r>
              <a:rPr lang="zh-CN" altLang="en-US"/>
              <a:t>天洑软件</a:t>
            </a:r>
            <a:endParaRPr lang="zh-CN" altLang="en-US" dirty="0"/>
          </a:p>
        </p:txBody>
      </p:sp>
      <p:sp>
        <p:nvSpPr>
          <p:cNvPr id="8" name="页脚占位符 4"/>
          <p:cNvSpPr>
            <a:spLocks noGrp="1"/>
          </p:cNvSpPr>
          <p:nvPr>
            <p:ph type="ftr" sz="quarter" idx="11"/>
          </p:nvPr>
        </p:nvSpPr>
        <p:spPr/>
        <p:txBody>
          <a:bodyPr/>
          <a:lstStyle>
            <a:lvl1pPr>
              <a:defRPr/>
            </a:lvl1pPr>
          </a:lstStyle>
          <a:p>
            <a:pPr>
              <a:defRPr/>
            </a:pPr>
            <a:r>
              <a:rPr lang="zh-CN" altLang="en-US"/>
              <a:t>电子信息与通信学院，杨鹏（</a:t>
            </a:r>
            <a:r>
              <a:rPr lang="en-US" altLang="zh-CN"/>
              <a:t>yangpeng@hust.edu.cn</a:t>
            </a:r>
            <a:r>
              <a:rPr lang="zh-CN" altLang="en-US"/>
              <a:t>）</a:t>
            </a:r>
            <a:endParaRPr lang="zh-CN" altLang="en-US" dirty="0"/>
          </a:p>
        </p:txBody>
      </p:sp>
      <p:sp>
        <p:nvSpPr>
          <p:cNvPr id="9" name="灯片编号占位符 5"/>
          <p:cNvSpPr>
            <a:spLocks noGrp="1"/>
          </p:cNvSpPr>
          <p:nvPr>
            <p:ph type="sldNum" sz="quarter" idx="12"/>
          </p:nvPr>
        </p:nvSpPr>
        <p:spPr/>
        <p:txBody>
          <a:bodyPr/>
          <a:lstStyle>
            <a:lvl1pPr>
              <a:defRPr/>
            </a:lvl1pPr>
          </a:lstStyle>
          <a:p>
            <a:pPr>
              <a:defRPr/>
            </a:pPr>
            <a:fld id="{F52D0A53-6375-42DC-861A-5F4867A57C6C}" type="slidenum">
              <a:rPr lang="zh-CN" altLang="en-US"/>
              <a:t>‹#›</a:t>
            </a:fld>
            <a:endParaRPr lang="zh-CN" altLang="en-US"/>
          </a:p>
        </p:txBody>
      </p:sp>
    </p:spTree>
    <p:extLst>
      <p:ext uri="{BB962C8B-B14F-4D97-AF65-F5344CB8AC3E}">
        <p14:creationId xmlns:p14="http://schemas.microsoft.com/office/powerpoint/2010/main" val="2453090750"/>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空白">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19C733ED-F150-D542-814B-01546CD0F4A7}"/>
              </a:ext>
            </a:extLst>
          </p:cNvPr>
          <p:cNvSpPr>
            <a:spLocks noGrp="1"/>
          </p:cNvSpPr>
          <p:nvPr>
            <p:ph type="title"/>
          </p:nvPr>
        </p:nvSpPr>
        <p:spPr/>
        <p:txBody>
          <a:bodyPr/>
          <a:lstStyle/>
          <a:p>
            <a:r>
              <a:rPr lang="zh-CN" altLang="en-US"/>
              <a:t>单击此处编辑母版标题样式</a:t>
            </a:r>
            <a:endParaRPr lang="en-US"/>
          </a:p>
        </p:txBody>
      </p:sp>
      <p:sp>
        <p:nvSpPr>
          <p:cNvPr id="6" name="日期占位符 5">
            <a:extLst>
              <a:ext uri="{FF2B5EF4-FFF2-40B4-BE49-F238E27FC236}">
                <a16:creationId xmlns:a16="http://schemas.microsoft.com/office/drawing/2014/main" id="{02D027FD-1830-4B4F-89EF-8FA90B9FF5FF}"/>
              </a:ext>
            </a:extLst>
          </p:cNvPr>
          <p:cNvSpPr>
            <a:spLocks noGrp="1"/>
          </p:cNvSpPr>
          <p:nvPr>
            <p:ph type="dt" sz="half" idx="10"/>
          </p:nvPr>
        </p:nvSpPr>
        <p:spPr/>
        <p:txBody>
          <a:bodyPr/>
          <a:lstStyle/>
          <a:p>
            <a:pPr>
              <a:defRPr/>
            </a:pPr>
            <a:r>
              <a:rPr lang="en-US" altLang="zh-CN"/>
              <a:t>2021</a:t>
            </a:r>
            <a:r>
              <a:rPr lang="zh-CN" altLang="en-US"/>
              <a:t>年</a:t>
            </a:r>
            <a:r>
              <a:rPr lang="en-US" altLang="zh-CN"/>
              <a:t>10</a:t>
            </a:r>
            <a:r>
              <a:rPr lang="zh-CN" altLang="en-US"/>
              <a:t>月</a:t>
            </a:r>
            <a:r>
              <a:rPr lang="en-US" altLang="zh-CN"/>
              <a:t>@</a:t>
            </a:r>
            <a:r>
              <a:rPr lang="zh-CN" altLang="en-US"/>
              <a:t>天洑软件</a:t>
            </a:r>
            <a:endParaRPr lang="zh-CN" altLang="en-US" dirty="0"/>
          </a:p>
        </p:txBody>
      </p:sp>
      <p:sp>
        <p:nvSpPr>
          <p:cNvPr id="7" name="页脚占位符 6">
            <a:extLst>
              <a:ext uri="{FF2B5EF4-FFF2-40B4-BE49-F238E27FC236}">
                <a16:creationId xmlns:a16="http://schemas.microsoft.com/office/drawing/2014/main" id="{63D859D9-12C4-3344-A809-9853B746D162}"/>
              </a:ext>
            </a:extLst>
          </p:cNvPr>
          <p:cNvSpPr>
            <a:spLocks noGrp="1"/>
          </p:cNvSpPr>
          <p:nvPr>
            <p:ph type="ftr" sz="quarter" idx="11"/>
          </p:nvPr>
        </p:nvSpPr>
        <p:spPr/>
        <p:txBody>
          <a:bodyPr/>
          <a:lstStyle/>
          <a:p>
            <a:pPr>
              <a:defRPr/>
            </a:pPr>
            <a:r>
              <a:rPr lang="zh-CN" altLang="en-US"/>
              <a:t>电子信息与通信学院，杨鹏（</a:t>
            </a:r>
            <a:r>
              <a:rPr lang="en-US" altLang="zh-CN"/>
              <a:t>yangpeng@hust.edu.cn</a:t>
            </a:r>
            <a:r>
              <a:rPr lang="zh-CN" altLang="en-US"/>
              <a:t>）</a:t>
            </a:r>
            <a:endParaRPr lang="zh-CN" altLang="en-US" dirty="0"/>
          </a:p>
        </p:txBody>
      </p:sp>
      <p:sp>
        <p:nvSpPr>
          <p:cNvPr id="8" name="灯片编号占位符 7">
            <a:extLst>
              <a:ext uri="{FF2B5EF4-FFF2-40B4-BE49-F238E27FC236}">
                <a16:creationId xmlns:a16="http://schemas.microsoft.com/office/drawing/2014/main" id="{6E91C599-6D0F-8642-A673-23A36BCCA02F}"/>
              </a:ext>
            </a:extLst>
          </p:cNvPr>
          <p:cNvSpPr>
            <a:spLocks noGrp="1"/>
          </p:cNvSpPr>
          <p:nvPr>
            <p:ph type="sldNum" sz="quarter" idx="12"/>
          </p:nvPr>
        </p:nvSpPr>
        <p:spPr/>
        <p:txBody>
          <a:bodyPr/>
          <a:lstStyle/>
          <a:p>
            <a:pPr>
              <a:defRPr/>
            </a:pPr>
            <a:fld id="{D837C82C-25B3-469D-B1C1-F7501E47E3EE}" type="slidenum">
              <a:rPr lang="zh-CN" altLang="en-US" smtClean="0"/>
              <a:t>‹#›</a:t>
            </a:fld>
            <a:endParaRPr lang="zh-CN" altLang="en-US" dirty="0"/>
          </a:p>
        </p:txBody>
      </p:sp>
    </p:spTree>
    <p:extLst>
      <p:ext uri="{BB962C8B-B14F-4D97-AF65-F5344CB8AC3E}">
        <p14:creationId xmlns:p14="http://schemas.microsoft.com/office/powerpoint/2010/main" val="2068009324"/>
      </p:ext>
    </p:extLst>
  </p:cSld>
  <p:clrMapOvr>
    <a:masterClrMapping/>
  </p:clrMapOvr>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609600" y="274638"/>
            <a:ext cx="9403921" cy="976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dirty="0"/>
              <a:t>单击此处编辑母版标题样式</a:t>
            </a:r>
          </a:p>
        </p:txBody>
      </p:sp>
      <p:sp>
        <p:nvSpPr>
          <p:cNvPr id="1027" name="文本占位符 2"/>
          <p:cNvSpPr>
            <a:spLocks noGrp="1"/>
          </p:cNvSpPr>
          <p:nvPr>
            <p:ph type="body" idx="1"/>
          </p:nvPr>
        </p:nvSpPr>
        <p:spPr bwMode="auto">
          <a:xfrm>
            <a:off x="609600" y="1412875"/>
            <a:ext cx="10972800" cy="4713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609600" y="6356353"/>
            <a:ext cx="2844800" cy="365125"/>
          </a:xfrm>
          <a:prstGeom prst="rect">
            <a:avLst/>
          </a:prstGeom>
        </p:spPr>
        <p:txBody>
          <a:bodyPr vert="horz" wrap="square" lIns="91440" tIns="45720" rIns="91440" bIns="45720" numCol="1" anchor="ctr" anchorCtr="0" compatLnSpc="1"/>
          <a:lstStyle>
            <a:lvl1pPr eaLnBrk="1" hangingPunct="1">
              <a:defRPr sz="1200">
                <a:solidFill>
                  <a:schemeClr val="tx1"/>
                </a:solidFill>
                <a:latin typeface="Helvetica" pitchFamily="2" charset="0"/>
                <a:ea typeface="SimHei" panose="02010609060101010101" pitchFamily="49" charset="-122"/>
              </a:defRPr>
            </a:lvl1pPr>
          </a:lstStyle>
          <a:p>
            <a:pPr>
              <a:defRPr/>
            </a:pPr>
            <a:r>
              <a:rPr lang="en-US" altLang="zh-CN"/>
              <a:t>2021</a:t>
            </a:r>
            <a:r>
              <a:rPr lang="zh-CN" altLang="en-US"/>
              <a:t>年</a:t>
            </a:r>
            <a:r>
              <a:rPr lang="en-US" altLang="zh-CN"/>
              <a:t>10</a:t>
            </a:r>
            <a:r>
              <a:rPr lang="zh-CN" altLang="en-US"/>
              <a:t>月</a:t>
            </a:r>
            <a:r>
              <a:rPr lang="en-US" altLang="zh-CN"/>
              <a:t>@</a:t>
            </a:r>
            <a:r>
              <a:rPr lang="zh-CN" altLang="en-US"/>
              <a:t>天洑软件</a:t>
            </a:r>
            <a:endParaRPr lang="zh-CN" altLang="en-US" dirty="0"/>
          </a:p>
        </p:txBody>
      </p:sp>
      <p:sp>
        <p:nvSpPr>
          <p:cNvPr id="5" name="页脚占位符 4"/>
          <p:cNvSpPr>
            <a:spLocks noGrp="1"/>
          </p:cNvSpPr>
          <p:nvPr>
            <p:ph type="ftr" sz="quarter" idx="3"/>
          </p:nvPr>
        </p:nvSpPr>
        <p:spPr>
          <a:xfrm>
            <a:off x="4165600" y="6356353"/>
            <a:ext cx="3860800" cy="365125"/>
          </a:xfrm>
          <a:prstGeom prst="rect">
            <a:avLst/>
          </a:prstGeom>
        </p:spPr>
        <p:txBody>
          <a:bodyPr vert="horz" wrap="square" lIns="91440" tIns="45720" rIns="91440" bIns="45720" numCol="1" anchor="ctr" anchorCtr="0" compatLnSpc="1"/>
          <a:lstStyle>
            <a:lvl1pPr algn="ctr" eaLnBrk="1" hangingPunct="1">
              <a:defRPr sz="1200">
                <a:solidFill>
                  <a:schemeClr val="tx1"/>
                </a:solidFill>
                <a:latin typeface="Helvetica" pitchFamily="2" charset="0"/>
                <a:ea typeface="SimHei" panose="02010609060101010101" pitchFamily="49" charset="-122"/>
              </a:defRPr>
            </a:lvl1pPr>
          </a:lstStyle>
          <a:p>
            <a:pPr>
              <a:defRPr/>
            </a:pPr>
            <a:r>
              <a:rPr lang="zh-CN" altLang="en-US" dirty="0"/>
              <a:t>电子信息与通信学院，杨鹏（</a:t>
            </a:r>
            <a:r>
              <a:rPr lang="en-US" altLang="zh-CN" dirty="0"/>
              <a:t>yangpeng@hust.edu.cn</a:t>
            </a:r>
            <a:r>
              <a:rPr lang="zh-CN" altLang="en-US" dirty="0"/>
              <a:t>）</a:t>
            </a:r>
          </a:p>
        </p:txBody>
      </p:sp>
      <p:sp>
        <p:nvSpPr>
          <p:cNvPr id="6" name="灯片编号占位符 5"/>
          <p:cNvSpPr>
            <a:spLocks noGrp="1"/>
          </p:cNvSpPr>
          <p:nvPr>
            <p:ph type="sldNum" sz="quarter" idx="4"/>
          </p:nvPr>
        </p:nvSpPr>
        <p:spPr>
          <a:xfrm>
            <a:off x="8737600" y="6356353"/>
            <a:ext cx="2844800" cy="365125"/>
          </a:xfrm>
          <a:prstGeom prst="rect">
            <a:avLst/>
          </a:prstGeom>
        </p:spPr>
        <p:txBody>
          <a:bodyPr vert="horz" wrap="square" lIns="91440" tIns="45720" rIns="91440" bIns="45720" numCol="1" anchor="ctr" anchorCtr="0" compatLnSpc="1"/>
          <a:lstStyle>
            <a:lvl1pPr algn="r" eaLnBrk="1" hangingPunct="1">
              <a:defRPr sz="1800">
                <a:solidFill>
                  <a:schemeClr val="tx1"/>
                </a:solidFill>
              </a:defRPr>
            </a:lvl1pPr>
          </a:lstStyle>
          <a:p>
            <a:pPr>
              <a:defRPr/>
            </a:pPr>
            <a:fld id="{D837C82C-25B3-469D-B1C1-F7501E47E3EE}" type="slidenum">
              <a:rPr lang="zh-CN" altLang="en-US" smtClean="0"/>
              <a:t>‹#›</a:t>
            </a:fld>
            <a:endParaRPr lang="zh-CN" altLang="en-US" dirty="0"/>
          </a:p>
        </p:txBody>
      </p:sp>
      <p:sp>
        <p:nvSpPr>
          <p:cNvPr id="1032" name="矩形 3"/>
          <p:cNvSpPr>
            <a:spLocks noChangeArrowheads="1"/>
          </p:cNvSpPr>
          <p:nvPr/>
        </p:nvSpPr>
        <p:spPr bwMode="auto">
          <a:xfrm>
            <a:off x="624416" y="1250950"/>
            <a:ext cx="10972799" cy="55442"/>
          </a:xfrm>
          <a:prstGeom prst="rect">
            <a:avLst/>
          </a:prstGeom>
          <a:gradFill rotWithShape="0">
            <a:gsLst>
              <a:gs pos="0">
                <a:srgbClr val="003C78"/>
              </a:gs>
              <a:gs pos="50000">
                <a:srgbClr val="0078F0">
                  <a:alpha val="50000"/>
                </a:srgbClr>
              </a:gs>
              <a:gs pos="100000">
                <a:srgbClr val="141D0C">
                  <a:alpha val="0"/>
                </a:srgbClr>
              </a:gs>
            </a:gsLst>
            <a:lin ang="9000000"/>
          </a:gradFill>
          <a:ln>
            <a:noFill/>
          </a:ln>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defRPr/>
            </a:pPr>
            <a:endParaRPr lang="zh-CN" altLang="zh-CN" sz="1800" dirty="0">
              <a:solidFill>
                <a:srgbClr val="FFFFFF"/>
              </a:solidFill>
            </a:endParaRPr>
          </a:p>
        </p:txBody>
      </p:sp>
      <p:pic>
        <p:nvPicPr>
          <p:cNvPr id="9" name="图片 6">
            <a:extLst>
              <a:ext uri="{FF2B5EF4-FFF2-40B4-BE49-F238E27FC236}">
                <a16:creationId xmlns:a16="http://schemas.microsoft.com/office/drawing/2014/main" id="{3148D630-115F-704D-8F3A-0CF7EE4B106A}"/>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10347419" y="221944"/>
            <a:ext cx="1264611" cy="960741"/>
          </a:xfrm>
          <a:prstGeom prst="rect">
            <a:avLst/>
          </a:prstGeom>
        </p:spPr>
      </p:pic>
    </p:spTree>
    <p:extLst>
      <p:ext uri="{BB962C8B-B14F-4D97-AF65-F5344CB8AC3E}">
        <p14:creationId xmlns:p14="http://schemas.microsoft.com/office/powerpoint/2010/main" val="112767383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4" r:id="rId3"/>
    <p:sldLayoutId id="2147483665" r:id="rId4"/>
    <p:sldLayoutId id="2147483667" r:id="rId5"/>
  </p:sldLayoutIdLst>
  <p:transition/>
  <p:hf hdr="0"/>
  <p:txStyles>
    <p:titleStyle>
      <a:lvl1pPr algn="l" rtl="0" eaLnBrk="0" fontAlgn="base" hangingPunct="0">
        <a:spcBef>
          <a:spcPct val="0"/>
        </a:spcBef>
        <a:spcAft>
          <a:spcPct val="0"/>
        </a:spcAft>
        <a:defRPr sz="3300" b="1" kern="1200">
          <a:solidFill>
            <a:srgbClr val="002060"/>
          </a:solidFill>
          <a:latin typeface="SimHei" panose="02010609060101010101" pitchFamily="49" charset="-122"/>
          <a:ea typeface="SimHei" panose="02010609060101010101" pitchFamily="49" charset="-122"/>
          <a:cs typeface="+mj-cs"/>
        </a:defRPr>
      </a:lvl1pPr>
      <a:lvl2pPr algn="ctr" rtl="0" eaLnBrk="0" fontAlgn="base" hangingPunct="0">
        <a:spcBef>
          <a:spcPct val="0"/>
        </a:spcBef>
        <a:spcAft>
          <a:spcPct val="0"/>
        </a:spcAft>
        <a:defRPr sz="3300">
          <a:solidFill>
            <a:schemeClr val="tx1"/>
          </a:solidFill>
          <a:latin typeface="Calibri" panose="020F0502020204030204" pitchFamily="34" charset="0"/>
          <a:ea typeface="宋体" panose="02010600030101010101" pitchFamily="2" charset="-122"/>
        </a:defRPr>
      </a:lvl2pPr>
      <a:lvl3pPr algn="ctr" rtl="0" eaLnBrk="0" fontAlgn="base" hangingPunct="0">
        <a:spcBef>
          <a:spcPct val="0"/>
        </a:spcBef>
        <a:spcAft>
          <a:spcPct val="0"/>
        </a:spcAft>
        <a:defRPr sz="3300">
          <a:solidFill>
            <a:schemeClr val="tx1"/>
          </a:solidFill>
          <a:latin typeface="Calibri" panose="020F0502020204030204" pitchFamily="34" charset="0"/>
          <a:ea typeface="宋体" panose="02010600030101010101" pitchFamily="2" charset="-122"/>
        </a:defRPr>
      </a:lvl3pPr>
      <a:lvl4pPr algn="ctr" rtl="0" eaLnBrk="0" fontAlgn="base" hangingPunct="0">
        <a:spcBef>
          <a:spcPct val="0"/>
        </a:spcBef>
        <a:spcAft>
          <a:spcPct val="0"/>
        </a:spcAft>
        <a:defRPr sz="3300">
          <a:solidFill>
            <a:schemeClr val="tx1"/>
          </a:solidFill>
          <a:latin typeface="Calibri" panose="020F0502020204030204" pitchFamily="34" charset="0"/>
          <a:ea typeface="宋体" panose="02010600030101010101" pitchFamily="2" charset="-122"/>
        </a:defRPr>
      </a:lvl4pPr>
      <a:lvl5pPr algn="ctr" rtl="0" eaLnBrk="0" fontAlgn="base" hangingPunct="0">
        <a:spcBef>
          <a:spcPct val="0"/>
        </a:spcBef>
        <a:spcAft>
          <a:spcPct val="0"/>
        </a:spcAft>
        <a:defRPr sz="3300">
          <a:solidFill>
            <a:schemeClr val="tx1"/>
          </a:solidFill>
          <a:latin typeface="Calibri" panose="020F0502020204030204" pitchFamily="34" charset="0"/>
          <a:ea typeface="宋体" panose="02010600030101010101" pitchFamily="2" charset="-122"/>
        </a:defRPr>
      </a:lvl5pPr>
      <a:lvl6pPr marL="342900" algn="ctr" rtl="0" eaLnBrk="1" fontAlgn="base" hangingPunct="1">
        <a:spcBef>
          <a:spcPct val="0"/>
        </a:spcBef>
        <a:spcAft>
          <a:spcPct val="0"/>
        </a:spcAft>
        <a:defRPr sz="3300">
          <a:solidFill>
            <a:schemeClr val="tx1"/>
          </a:solidFill>
          <a:latin typeface="Calibri" panose="020F0502020204030204" pitchFamily="34" charset="0"/>
        </a:defRPr>
      </a:lvl6pPr>
      <a:lvl7pPr marL="685800" algn="ctr" rtl="0" eaLnBrk="1" fontAlgn="base" hangingPunct="1">
        <a:spcBef>
          <a:spcPct val="0"/>
        </a:spcBef>
        <a:spcAft>
          <a:spcPct val="0"/>
        </a:spcAft>
        <a:defRPr sz="3300">
          <a:solidFill>
            <a:schemeClr val="tx1"/>
          </a:solidFill>
          <a:latin typeface="Calibri" panose="020F0502020204030204" pitchFamily="34" charset="0"/>
        </a:defRPr>
      </a:lvl7pPr>
      <a:lvl8pPr marL="1028700" algn="ctr" rtl="0" eaLnBrk="1" fontAlgn="base" hangingPunct="1">
        <a:spcBef>
          <a:spcPct val="0"/>
        </a:spcBef>
        <a:spcAft>
          <a:spcPct val="0"/>
        </a:spcAft>
        <a:defRPr sz="3300">
          <a:solidFill>
            <a:schemeClr val="tx1"/>
          </a:solidFill>
          <a:latin typeface="Calibri" panose="020F0502020204030204" pitchFamily="34" charset="0"/>
        </a:defRPr>
      </a:lvl8pPr>
      <a:lvl9pPr marL="1371600" algn="ctr" rtl="0" eaLnBrk="1" fontAlgn="base" hangingPunct="1">
        <a:spcBef>
          <a:spcPct val="0"/>
        </a:spcBef>
        <a:spcAft>
          <a:spcPct val="0"/>
        </a:spcAft>
        <a:defRPr sz="3300">
          <a:solidFill>
            <a:schemeClr val="tx1"/>
          </a:solidFill>
          <a:latin typeface="Calibri" panose="020F0502020204030204" pitchFamily="34" charset="0"/>
        </a:defRPr>
      </a:lvl9pPr>
    </p:titleStyle>
    <p:bodyStyle>
      <a:lvl1pPr marL="257175" indent="-257175" algn="l" rtl="0" eaLnBrk="0" fontAlgn="base" hangingPunct="0">
        <a:spcBef>
          <a:spcPct val="20000"/>
        </a:spcBef>
        <a:spcAft>
          <a:spcPct val="0"/>
        </a:spcAft>
        <a:buFont typeface="Arial" panose="020B0604020202020204" pitchFamily="34" charset="0"/>
        <a:buChar char="•"/>
        <a:defRPr sz="2400" kern="1200">
          <a:solidFill>
            <a:schemeClr val="tx1"/>
          </a:solidFill>
          <a:latin typeface="Helvetica" pitchFamily="2" charset="0"/>
          <a:ea typeface="Microsoft YaHei" panose="020B0503020204020204" pitchFamily="34" charset="-122"/>
          <a:cs typeface="+mn-cs"/>
        </a:defRPr>
      </a:lvl1pPr>
      <a:lvl2pPr marL="557530" indent="-214630" algn="l" rtl="0" eaLnBrk="0" fontAlgn="base" hangingPunct="0">
        <a:spcBef>
          <a:spcPct val="20000"/>
        </a:spcBef>
        <a:spcAft>
          <a:spcPct val="0"/>
        </a:spcAft>
        <a:buFont typeface="Arial" panose="020B0604020202020204" pitchFamily="34" charset="0"/>
        <a:buChar char="–"/>
        <a:defRPr sz="2100" kern="1200">
          <a:solidFill>
            <a:schemeClr val="tx1"/>
          </a:solidFill>
          <a:latin typeface="Helvetica" pitchFamily="2" charset="0"/>
          <a:ea typeface="Microsoft YaHei" panose="020B0503020204020204" pitchFamily="34" charset="-122"/>
          <a:cs typeface="+mn-cs"/>
        </a:defRPr>
      </a:lvl2pPr>
      <a:lvl3pPr marL="857250" indent="-171450" algn="l" rtl="0" eaLnBrk="0" fontAlgn="base" hangingPunct="0">
        <a:spcBef>
          <a:spcPct val="20000"/>
        </a:spcBef>
        <a:spcAft>
          <a:spcPct val="0"/>
        </a:spcAft>
        <a:buFont typeface="Arial" panose="020B0604020202020204" pitchFamily="34" charset="0"/>
        <a:buChar char="•"/>
        <a:defRPr sz="1800" kern="1200">
          <a:solidFill>
            <a:schemeClr val="tx1"/>
          </a:solidFill>
          <a:latin typeface="Helvetica" pitchFamily="2" charset="0"/>
          <a:ea typeface="Microsoft YaHei" panose="020B0503020204020204" pitchFamily="34" charset="-122"/>
          <a:cs typeface="+mn-cs"/>
        </a:defRPr>
      </a:lvl3pPr>
      <a:lvl4pPr marL="1200150" indent="-171450" algn="l" rtl="0" eaLnBrk="0" fontAlgn="base" hangingPunct="0">
        <a:spcBef>
          <a:spcPct val="20000"/>
        </a:spcBef>
        <a:spcAft>
          <a:spcPct val="0"/>
        </a:spcAft>
        <a:buFont typeface="Arial" panose="020B0604020202020204" pitchFamily="34" charset="0"/>
        <a:buChar char="–"/>
        <a:defRPr sz="1500" kern="1200">
          <a:solidFill>
            <a:schemeClr val="tx1"/>
          </a:solidFill>
          <a:latin typeface="Helvetica" pitchFamily="2" charset="0"/>
          <a:ea typeface="Microsoft YaHei" panose="020B0503020204020204" pitchFamily="34" charset="-122"/>
          <a:cs typeface="+mn-cs"/>
        </a:defRPr>
      </a:lvl4pPr>
      <a:lvl5pPr marL="1543050" indent="-171450" algn="l" rtl="0" eaLnBrk="0" fontAlgn="base" hangingPunct="0">
        <a:spcBef>
          <a:spcPct val="20000"/>
        </a:spcBef>
        <a:spcAft>
          <a:spcPct val="0"/>
        </a:spcAft>
        <a:buFont typeface="Arial" panose="020B0604020202020204" pitchFamily="34" charset="0"/>
        <a:buChar char="»"/>
        <a:defRPr sz="1500" kern="1200">
          <a:solidFill>
            <a:schemeClr val="tx1"/>
          </a:solidFill>
          <a:latin typeface="Helvetica" pitchFamily="2" charset="0"/>
          <a:ea typeface="Microsoft YaHei" panose="020B0503020204020204" pitchFamily="34" charset="-122"/>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customXml" Target="../ink/ink1.xml"/><Relationship Id="rId7" Type="http://schemas.openxmlformats.org/officeDocument/2006/relationships/image" Target="../media/image19.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customXml" Target="../ink/ink2.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E79BC4A7-C10C-84D9-2F1D-16D844CB1E9A}"/>
              </a:ext>
            </a:extLst>
          </p:cNvPr>
          <p:cNvSpPr txBox="1"/>
          <p:nvPr/>
        </p:nvSpPr>
        <p:spPr>
          <a:xfrm>
            <a:off x="834948" y="2177684"/>
            <a:ext cx="10522104" cy="1446550"/>
          </a:xfrm>
          <a:prstGeom prst="rect">
            <a:avLst/>
          </a:prstGeom>
          <a:noFill/>
        </p:spPr>
        <p:txBody>
          <a:bodyPr wrap="square">
            <a:spAutoFit/>
          </a:bodyPr>
          <a:lstStyle/>
          <a:p>
            <a:pPr algn="ctr"/>
            <a:r>
              <a:rPr lang="en-US" altLang="zh-CN" sz="4400" b="1" i="0" dirty="0">
                <a:solidFill>
                  <a:srgbClr val="232323"/>
                </a:solidFill>
                <a:effectLst/>
                <a:highlight>
                  <a:srgbClr val="FFFFFF"/>
                </a:highlight>
                <a:latin typeface="Microsoft Yahei" panose="020B0503020204020204" pitchFamily="34" charset="-122"/>
                <a:ea typeface="Microsoft Yahei" panose="020B0503020204020204" pitchFamily="34" charset="-122"/>
              </a:rPr>
              <a:t>2021</a:t>
            </a:r>
            <a:r>
              <a:rPr lang="zh-CN" altLang="en-US" sz="4400" b="1" i="0" dirty="0">
                <a:solidFill>
                  <a:srgbClr val="232323"/>
                </a:solidFill>
                <a:effectLst/>
                <a:highlight>
                  <a:srgbClr val="FFFFFF"/>
                </a:highlight>
                <a:latin typeface="Microsoft Yahei" panose="020B0503020204020204" pitchFamily="34" charset="-122"/>
                <a:ea typeface="Microsoft Yahei" panose="020B0503020204020204" pitchFamily="34" charset="-122"/>
              </a:rPr>
              <a:t>高教社杯全国大学生数学建模竞赛</a:t>
            </a:r>
            <a:r>
              <a:rPr lang="en-US" altLang="zh-CN" sz="4400" b="1" i="0" dirty="0">
                <a:solidFill>
                  <a:srgbClr val="232323"/>
                </a:solidFill>
                <a:effectLst/>
                <a:highlight>
                  <a:srgbClr val="FFFFFF"/>
                </a:highlight>
                <a:latin typeface="Microsoft Yahei" panose="020B0503020204020204" pitchFamily="34" charset="-122"/>
                <a:ea typeface="Microsoft Yahei" panose="020B0503020204020204" pitchFamily="34" charset="-122"/>
              </a:rPr>
              <a:t>C</a:t>
            </a:r>
            <a:r>
              <a:rPr lang="zh-CN" altLang="en-US" sz="4400" b="1" i="0" dirty="0">
                <a:solidFill>
                  <a:srgbClr val="232323"/>
                </a:solidFill>
                <a:effectLst/>
                <a:highlight>
                  <a:srgbClr val="FFFFFF"/>
                </a:highlight>
                <a:latin typeface="Microsoft Yahei" panose="020B0503020204020204" pitchFamily="34" charset="-122"/>
                <a:ea typeface="Microsoft Yahei" panose="020B0503020204020204" pitchFamily="34" charset="-122"/>
              </a:rPr>
              <a:t>题论文分享（</a:t>
            </a:r>
            <a:r>
              <a:rPr lang="en-US" altLang="zh-CN" sz="4400" b="1" i="0" dirty="0">
                <a:solidFill>
                  <a:srgbClr val="232323"/>
                </a:solidFill>
                <a:effectLst/>
                <a:highlight>
                  <a:srgbClr val="FFFFFF"/>
                </a:highlight>
                <a:latin typeface="Microsoft Yahei" panose="020B0503020204020204" pitchFamily="34" charset="-122"/>
                <a:ea typeface="Microsoft Yahei" panose="020B0503020204020204" pitchFamily="34" charset="-122"/>
              </a:rPr>
              <a:t>C066</a:t>
            </a:r>
            <a:r>
              <a:rPr lang="zh-CN" altLang="en-US" sz="4400" b="1" i="0" dirty="0">
                <a:solidFill>
                  <a:srgbClr val="232323"/>
                </a:solidFill>
                <a:effectLst/>
                <a:highlight>
                  <a:srgbClr val="FFFFFF"/>
                </a:highlight>
                <a:latin typeface="Microsoft Yahei" panose="020B0503020204020204" pitchFamily="34" charset="-122"/>
                <a:ea typeface="Microsoft Yahei" panose="020B0503020204020204" pitchFamily="34" charset="-122"/>
              </a:rPr>
              <a:t>）</a:t>
            </a:r>
            <a:endParaRPr lang="en-US" altLang="zh-CN" sz="4400"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 name="文本框 1">
            <a:extLst>
              <a:ext uri="{FF2B5EF4-FFF2-40B4-BE49-F238E27FC236}">
                <a16:creationId xmlns:a16="http://schemas.microsoft.com/office/drawing/2014/main" id="{6D0A97C1-61D5-4415-810D-E5F5E9798535}"/>
              </a:ext>
            </a:extLst>
          </p:cNvPr>
          <p:cNvSpPr txBox="1"/>
          <p:nvPr/>
        </p:nvSpPr>
        <p:spPr>
          <a:xfrm>
            <a:off x="4039798" y="4396971"/>
            <a:ext cx="4112404" cy="523220"/>
          </a:xfrm>
          <a:prstGeom prst="rect">
            <a:avLst/>
          </a:prstGeom>
          <a:noFill/>
        </p:spPr>
        <p:txBody>
          <a:bodyPr wrap="square" rtlCol="0">
            <a:spAutoFit/>
          </a:bodyPr>
          <a:lstStyle/>
          <a:p>
            <a:r>
              <a:rPr lang="zh-CN" altLang="en-US" sz="2800" dirty="0">
                <a:latin typeface="微软雅黑" panose="020B0503020204020204" pitchFamily="34" charset="-122"/>
                <a:ea typeface="微软雅黑" panose="020B0503020204020204" pitchFamily="34" charset="-122"/>
              </a:rPr>
              <a:t>王翎羽、徐文涛、谢霖舒</a:t>
            </a:r>
          </a:p>
        </p:txBody>
      </p:sp>
    </p:spTree>
    <p:extLst>
      <p:ext uri="{BB962C8B-B14F-4D97-AF65-F5344CB8AC3E}">
        <p14:creationId xmlns:p14="http://schemas.microsoft.com/office/powerpoint/2010/main" val="2166213236"/>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04A84B64-5740-46D0-A5BD-7C944926578D}"/>
              </a:ext>
            </a:extLst>
          </p:cNvPr>
          <p:cNvSpPr>
            <a:spLocks noGrp="1"/>
          </p:cNvSpPr>
          <p:nvPr>
            <p:ph type="sldNum" sz="quarter" idx="4"/>
          </p:nvPr>
        </p:nvSpPr>
        <p:spPr/>
        <p:txBody>
          <a:bodyPr/>
          <a:lstStyle/>
          <a:p>
            <a:pPr>
              <a:defRPr/>
            </a:pPr>
            <a:fld id="{D837C82C-25B3-469D-B1C1-F7501E47E3EE}" type="slidenum">
              <a:rPr lang="zh-CN" altLang="en-US" smtClean="0"/>
              <a:t>10</a:t>
            </a:fld>
            <a:endParaRPr lang="zh-CN" altLang="en-US" dirty="0"/>
          </a:p>
        </p:txBody>
      </p:sp>
      <p:sp>
        <p:nvSpPr>
          <p:cNvPr id="11" name="文本框 10">
            <a:extLst>
              <a:ext uri="{FF2B5EF4-FFF2-40B4-BE49-F238E27FC236}">
                <a16:creationId xmlns:a16="http://schemas.microsoft.com/office/drawing/2014/main" id="{54C04559-55A8-47D3-AAA5-083EA85B3EAB}"/>
              </a:ext>
            </a:extLst>
          </p:cNvPr>
          <p:cNvSpPr txBox="1"/>
          <p:nvPr/>
        </p:nvSpPr>
        <p:spPr>
          <a:xfrm>
            <a:off x="826168" y="1407013"/>
            <a:ext cx="1438766" cy="369332"/>
          </a:xfrm>
          <a:prstGeom prst="rect">
            <a:avLst/>
          </a:prstGeom>
          <a:noFill/>
        </p:spPr>
        <p:txBody>
          <a:bodyPr wrap="square">
            <a:spAutoFit/>
          </a:bodyPr>
          <a:lstStyle/>
          <a:p>
            <a:pPr marL="285750" indent="-285750">
              <a:buFont typeface="Wingdings" panose="05000000000000000000" pitchFamily="2" charset="2"/>
              <a:buChar char="p"/>
            </a:pPr>
            <a:r>
              <a:rPr lang="zh-CN" altLang="en-US" dirty="0">
                <a:latin typeface="微软雅黑" panose="020B0503020204020204" pitchFamily="34" charset="-122"/>
                <a:ea typeface="微软雅黑" panose="020B0503020204020204" pitchFamily="34" charset="-122"/>
              </a:rPr>
              <a:t>目标函数</a:t>
            </a:r>
            <a:endParaRPr lang="zh-CN" altLang="en-US" dirty="0"/>
          </a:p>
        </p:txBody>
      </p:sp>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EA5AF2B9-6BED-4D86-8553-D0FA6BC06C65}"/>
                  </a:ext>
                </a:extLst>
              </p:cNvPr>
              <p:cNvSpPr txBox="1"/>
              <p:nvPr/>
            </p:nvSpPr>
            <p:spPr>
              <a:xfrm>
                <a:off x="914400" y="1932407"/>
                <a:ext cx="10160668" cy="1200329"/>
              </a:xfrm>
              <a:prstGeom prst="rect">
                <a:avLst/>
              </a:prstGeom>
              <a:noFill/>
            </p:spPr>
            <p:txBody>
              <a:bodyPr wrap="square" rtlCol="0">
                <a:spAutoFit/>
              </a:bodyPr>
              <a:lstStyle/>
              <a:p>
                <a:r>
                  <a:rPr lang="zh-CN" altLang="en-US" dirty="0"/>
                  <a:t>该优化模型使用两个优化目标：</a:t>
                </a:r>
                <a:endParaRPr lang="en-US" altLang="zh-CN" dirty="0"/>
              </a:p>
              <a:p>
                <a:pPr marL="342900" indent="-342900">
                  <a:buAutoNum type="arabicPeriod"/>
                </a:pPr>
                <a:r>
                  <a:rPr lang="zh-CN" altLang="en-US" dirty="0"/>
                  <a:t>每周订货的供货商数目最少</a:t>
                </a:r>
                <a14:m>
                  <m:oMath xmlns:m="http://schemas.openxmlformats.org/officeDocument/2006/math">
                    <m:r>
                      <a:rPr lang="zh-CN" altLang="en-US" dirty="0">
                        <a:latin typeface="Cambria Math" panose="02040503050406030204" pitchFamily="18" charset="0"/>
                      </a:rPr>
                      <m:t>：</m:t>
                    </m:r>
                    <m:r>
                      <m:rPr>
                        <m:sty m:val="p"/>
                      </m:rPr>
                      <a:rPr lang="en-US" altLang="zh-CN" i="1" dirty="0" smtClean="0">
                        <a:latin typeface="Cambria Math" panose="02040503050406030204" pitchFamily="18" charset="0"/>
                      </a:rPr>
                      <m:t>min</m:t>
                    </m:r>
                    <m:nary>
                      <m:naryPr>
                        <m:chr m:val="∑"/>
                        <m:limLoc m:val="undOvr"/>
                        <m:grow m:val="on"/>
                        <m:ctrlPr>
                          <a:rPr lang="zh-CN" altLang="en-US" i="1" dirty="0">
                            <a:latin typeface="Cambria Math" panose="02040503050406030204" pitchFamily="18" charset="0"/>
                          </a:rPr>
                        </m:ctrlPr>
                      </m:naryPr>
                      <m:sub>
                        <m:r>
                          <m:rPr>
                            <m:sty m:val="p"/>
                          </m:rPr>
                          <a:rPr lang="en-US" altLang="zh-CN" b="0" i="0" dirty="0" smtClean="0">
                            <a:latin typeface="Cambria Math" panose="02040503050406030204" pitchFamily="18" charset="0"/>
                          </a:rPr>
                          <m:t>i</m:t>
                        </m:r>
                        <m:r>
                          <a:rPr lang="zh-CN" altLang="en-US" i="0" dirty="0">
                            <a:latin typeface="Cambria Math" panose="02040503050406030204" pitchFamily="18" charset="0"/>
                          </a:rPr>
                          <m:t>=1</m:t>
                        </m:r>
                      </m:sub>
                      <m:sup>
                        <m:r>
                          <a:rPr lang="zh-CN" altLang="en-US" i="1" dirty="0">
                            <a:latin typeface="Cambria Math" panose="02040503050406030204" pitchFamily="18" charset="0"/>
                          </a:rPr>
                          <m:t>𝑛</m:t>
                        </m:r>
                      </m:sup>
                      <m:e>
                        <m:sSub>
                          <m:sSubPr>
                            <m:ctrlPr>
                              <a:rPr lang="zh-CN" altLang="en-US" i="1" dirty="0">
                                <a:solidFill>
                                  <a:srgbClr val="836967"/>
                                </a:solidFill>
                                <a:latin typeface="Cambria Math" panose="02040503050406030204" pitchFamily="18" charset="0"/>
                              </a:rPr>
                            </m:ctrlPr>
                          </m:sSubPr>
                          <m:e>
                            <m:r>
                              <a:rPr lang="zh-CN" altLang="en-US" i="1" dirty="0">
                                <a:latin typeface="Cambria Math" panose="02040503050406030204" pitchFamily="18" charset="0"/>
                              </a:rPr>
                              <m:t>𝑦</m:t>
                            </m:r>
                          </m:e>
                          <m:sub>
                            <m:r>
                              <a:rPr lang="zh-CN" altLang="en-US" i="1" dirty="0">
                                <a:latin typeface="Cambria Math" panose="02040503050406030204" pitchFamily="18" charset="0"/>
                              </a:rPr>
                              <m:t>𝑖</m:t>
                            </m:r>
                          </m:sub>
                        </m:sSub>
                      </m:e>
                    </m:nary>
                    <m:r>
                      <a:rPr lang="en-US" altLang="zh-CN" b="0" i="1" dirty="0" smtClean="0">
                        <a:latin typeface="Cambria Math" panose="02040503050406030204" pitchFamily="18" charset="0"/>
                      </a:rPr>
                      <m:t> </m:t>
                    </m:r>
                  </m:oMath>
                </a14:m>
                <a:endParaRPr lang="en-US" altLang="zh-CN" dirty="0"/>
              </a:p>
              <a:p>
                <a:pPr marL="342900" indent="-342900">
                  <a:buAutoNum type="arabicPeriod"/>
                </a:pPr>
                <a:r>
                  <a:rPr lang="zh-CN" altLang="en-US" dirty="0"/>
                  <a:t>每周供货商的重要性程度之和最大</a:t>
                </a:r>
                <a14:m>
                  <m:oMath xmlns:m="http://schemas.openxmlformats.org/officeDocument/2006/math">
                    <m:r>
                      <a:rPr lang="zh-CN" altLang="en-US" dirty="0" smtClean="0">
                        <a:latin typeface="Cambria Math" panose="02040503050406030204" pitchFamily="18" charset="0"/>
                      </a:rPr>
                      <m:t>：</m:t>
                    </m:r>
                    <m:r>
                      <m:rPr>
                        <m:sty m:val="p"/>
                      </m:rPr>
                      <a:rPr lang="en-US" altLang="zh-CN" i="1" dirty="0" smtClean="0">
                        <a:latin typeface="Cambria Math" panose="02040503050406030204" pitchFamily="18" charset="0"/>
                      </a:rPr>
                      <m:t>m</m:t>
                    </m:r>
                    <m:r>
                      <m:rPr>
                        <m:sty m:val="p"/>
                      </m:rPr>
                      <a:rPr lang="en-US" altLang="zh-CN" i="1" dirty="0">
                        <a:latin typeface="Cambria Math" panose="02040503050406030204" pitchFamily="18" charset="0"/>
                      </a:rPr>
                      <m:t>ax</m:t>
                    </m:r>
                    <m:nary>
                      <m:naryPr>
                        <m:chr m:val="∑"/>
                        <m:limLoc m:val="undOvr"/>
                        <m:grow m:val="on"/>
                        <m:ctrlPr>
                          <a:rPr lang="zh-CN" altLang="en-US" i="1" dirty="0">
                            <a:latin typeface="Cambria Math" panose="02040503050406030204" pitchFamily="18" charset="0"/>
                          </a:rPr>
                        </m:ctrlPr>
                      </m:naryPr>
                      <m:sub>
                        <m:r>
                          <m:rPr>
                            <m:sty m:val="p"/>
                          </m:rPr>
                          <a:rPr lang="en-US" altLang="zh-CN" b="0" i="0" dirty="0" smtClean="0">
                            <a:latin typeface="Cambria Math" panose="02040503050406030204" pitchFamily="18" charset="0"/>
                          </a:rPr>
                          <m:t>i</m:t>
                        </m:r>
                        <m:r>
                          <a:rPr lang="zh-CN" altLang="en-US" i="0" dirty="0">
                            <a:latin typeface="Cambria Math" panose="02040503050406030204" pitchFamily="18" charset="0"/>
                          </a:rPr>
                          <m:t>=1</m:t>
                        </m:r>
                      </m:sub>
                      <m:sup>
                        <m:r>
                          <a:rPr lang="zh-CN" altLang="en-US" i="1" dirty="0">
                            <a:latin typeface="Cambria Math" panose="02040503050406030204" pitchFamily="18" charset="0"/>
                          </a:rPr>
                          <m:t>𝑛</m:t>
                        </m:r>
                      </m:sup>
                      <m:e>
                        <m:sSub>
                          <m:sSubPr>
                            <m:ctrlPr>
                              <a:rPr lang="zh-CN" altLang="en-US" i="1" dirty="0">
                                <a:solidFill>
                                  <a:srgbClr val="836967"/>
                                </a:solidFill>
                                <a:latin typeface="Cambria Math" panose="02040503050406030204" pitchFamily="18" charset="0"/>
                              </a:rPr>
                            </m:ctrlPr>
                          </m:sSubPr>
                          <m:e>
                            <m:r>
                              <a:rPr lang="zh-CN" altLang="en-US" i="1" dirty="0">
                                <a:latin typeface="Cambria Math" panose="02040503050406030204" pitchFamily="18" charset="0"/>
                              </a:rPr>
                              <m:t>𝑦</m:t>
                            </m:r>
                          </m:e>
                          <m:sub>
                            <m:r>
                              <a:rPr lang="zh-CN" altLang="en-US" i="1" dirty="0">
                                <a:latin typeface="Cambria Math" panose="02040503050406030204" pitchFamily="18" charset="0"/>
                              </a:rPr>
                              <m:t>𝑖</m:t>
                            </m:r>
                          </m:sub>
                        </m:sSub>
                        <m:sSub>
                          <m:sSubPr>
                            <m:ctrlPr>
                              <a:rPr lang="zh-CN" altLang="en-US" i="1" dirty="0" smtClean="0">
                                <a:solidFill>
                                  <a:srgbClr val="836967"/>
                                </a:solidFill>
                                <a:latin typeface="Cambria Math" panose="02040503050406030204" pitchFamily="18" charset="0"/>
                              </a:rPr>
                            </m:ctrlPr>
                          </m:sSubPr>
                          <m:e>
                            <m:r>
                              <a:rPr lang="en-US" altLang="zh-CN" b="0" i="1" dirty="0" smtClean="0">
                                <a:solidFill>
                                  <a:srgbClr val="836967"/>
                                </a:solidFill>
                                <a:latin typeface="Cambria Math" panose="02040503050406030204" pitchFamily="18" charset="0"/>
                              </a:rPr>
                              <m:t>𝑠</m:t>
                            </m:r>
                          </m:e>
                          <m:sub>
                            <m:r>
                              <a:rPr lang="zh-CN" altLang="en-US" i="1" dirty="0">
                                <a:latin typeface="Cambria Math" panose="02040503050406030204" pitchFamily="18" charset="0"/>
                              </a:rPr>
                              <m:t>𝑖</m:t>
                            </m:r>
                          </m:sub>
                        </m:sSub>
                      </m:e>
                    </m:nary>
                  </m:oMath>
                </a14:m>
                <a:endParaRPr lang="en-US" altLang="zh-CN" dirty="0"/>
              </a:p>
              <a:p>
                <a:r>
                  <a:rPr lang="zh-CN" altLang="en-US" dirty="0"/>
                  <a:t>其中</a:t>
                </a:r>
                <a14:m>
                  <m:oMath xmlns:m="http://schemas.openxmlformats.org/officeDocument/2006/math">
                    <m:sSub>
                      <m:sSubPr>
                        <m:ctrlPr>
                          <a:rPr lang="en-US" altLang="zh-CN" b="0" i="1" smtClean="0">
                            <a:solidFill>
                              <a:srgbClr val="2264A6"/>
                            </a:solidFill>
                            <a:latin typeface="Cambria Math" panose="02040503050406030204" pitchFamily="18" charset="0"/>
                          </a:rPr>
                        </m:ctrlPr>
                      </m:sSubPr>
                      <m:e>
                        <m:r>
                          <a:rPr lang="en-US" altLang="zh-CN" b="0" i="1" smtClean="0">
                            <a:solidFill>
                              <a:srgbClr val="2264A6"/>
                            </a:solidFill>
                            <a:latin typeface="Cambria Math" panose="02040503050406030204" pitchFamily="18" charset="0"/>
                          </a:rPr>
                          <m:t>𝑦</m:t>
                        </m:r>
                      </m:e>
                      <m:sub>
                        <m:r>
                          <a:rPr lang="en-US" altLang="zh-CN" b="0" i="1" smtClean="0">
                            <a:solidFill>
                              <a:srgbClr val="2264A6"/>
                            </a:solidFill>
                            <a:latin typeface="Cambria Math" panose="02040503050406030204" pitchFamily="18" charset="0"/>
                          </a:rPr>
                          <m:t>𝑖</m:t>
                        </m:r>
                      </m:sub>
                    </m:sSub>
                    <m:r>
                      <a:rPr lang="zh-CN" altLang="en-US" i="1">
                        <a:solidFill>
                          <a:srgbClr val="2264A6"/>
                        </a:solidFill>
                        <a:latin typeface="Cambria Math" panose="02040503050406030204" pitchFamily="18" charset="0"/>
                      </a:rPr>
                      <m:t>只取</m:t>
                    </m:r>
                  </m:oMath>
                </a14:m>
                <a:r>
                  <a:rPr lang="en-US" altLang="zh-CN" dirty="0">
                    <a:solidFill>
                      <a:srgbClr val="2264A6"/>
                    </a:solidFill>
                  </a:rPr>
                  <a:t>0</a:t>
                </a:r>
                <a:r>
                  <a:rPr lang="zh-CN" altLang="en-US" dirty="0">
                    <a:solidFill>
                      <a:srgbClr val="2264A6"/>
                    </a:solidFill>
                  </a:rPr>
                  <a:t>或</a:t>
                </a:r>
                <a:r>
                  <a:rPr lang="en-US" altLang="zh-CN" dirty="0">
                    <a:solidFill>
                      <a:srgbClr val="2264A6"/>
                    </a:solidFill>
                  </a:rPr>
                  <a:t>1</a:t>
                </a:r>
                <a:r>
                  <a:rPr lang="zh-CN" altLang="en-US" dirty="0">
                    <a:solidFill>
                      <a:srgbClr val="2264A6"/>
                    </a:solidFill>
                  </a:rPr>
                  <a:t>代表参与或不参与，</a:t>
                </a:r>
                <a14:m>
                  <m:oMath xmlns:m="http://schemas.openxmlformats.org/officeDocument/2006/math">
                    <m:sSub>
                      <m:sSubPr>
                        <m:ctrlPr>
                          <a:rPr lang="en-US" altLang="zh-CN" b="0" i="1" smtClean="0">
                            <a:solidFill>
                              <a:srgbClr val="2264A6"/>
                            </a:solidFill>
                            <a:latin typeface="Cambria Math" panose="02040503050406030204" pitchFamily="18" charset="0"/>
                          </a:rPr>
                        </m:ctrlPr>
                      </m:sSubPr>
                      <m:e>
                        <m:r>
                          <a:rPr lang="en-US" altLang="zh-CN" b="0" i="1" smtClean="0">
                            <a:solidFill>
                              <a:srgbClr val="2264A6"/>
                            </a:solidFill>
                            <a:latin typeface="Cambria Math" panose="02040503050406030204" pitchFamily="18" charset="0"/>
                          </a:rPr>
                          <m:t>𝑠</m:t>
                        </m:r>
                      </m:e>
                      <m:sub>
                        <m:r>
                          <a:rPr lang="en-US" altLang="zh-CN" b="0" i="1" smtClean="0">
                            <a:solidFill>
                              <a:srgbClr val="2264A6"/>
                            </a:solidFill>
                            <a:latin typeface="Cambria Math" panose="02040503050406030204" pitchFamily="18" charset="0"/>
                          </a:rPr>
                          <m:t>𝑖</m:t>
                        </m:r>
                      </m:sub>
                    </m:sSub>
                  </m:oMath>
                </a14:m>
                <a:r>
                  <a:rPr lang="zh-CN" altLang="en-US" dirty="0">
                    <a:solidFill>
                      <a:srgbClr val="2264A6"/>
                    </a:solidFill>
                  </a:rPr>
                  <a:t>表示供货商的重要程度</a:t>
                </a:r>
                <a:r>
                  <a:rPr lang="en-US" altLang="zh-CN" dirty="0">
                    <a:solidFill>
                      <a:srgbClr val="2264A6"/>
                    </a:solidFill>
                  </a:rPr>
                  <a:t>(</a:t>
                </a:r>
                <a:r>
                  <a:rPr lang="zh-CN" altLang="en-US" dirty="0">
                    <a:solidFill>
                      <a:srgbClr val="2264A6"/>
                    </a:solidFill>
                  </a:rPr>
                  <a:t>也就是问题一中得到的 </a:t>
                </a:r>
                <a:r>
                  <a:rPr lang="en-US" altLang="zh-CN" dirty="0">
                    <a:solidFill>
                      <a:srgbClr val="2264A6"/>
                    </a:solidFill>
                    <a:latin typeface="Times New Roman" panose="02020603050405020304" pitchFamily="18" charset="0"/>
                    <a:cs typeface="Times New Roman" panose="02020603050405020304" pitchFamily="18" charset="0"/>
                  </a:rPr>
                  <a:t>TOPSIS </a:t>
                </a:r>
                <a:r>
                  <a:rPr lang="zh-CN" altLang="en-US" dirty="0">
                    <a:solidFill>
                      <a:srgbClr val="2264A6"/>
                    </a:solidFill>
                  </a:rPr>
                  <a:t>评分</a:t>
                </a:r>
                <a:r>
                  <a:rPr lang="en-US" altLang="zh-CN" dirty="0">
                    <a:solidFill>
                      <a:srgbClr val="2264A6"/>
                    </a:solidFill>
                  </a:rPr>
                  <a:t>)</a:t>
                </a:r>
                <a:endParaRPr lang="zh-CN" altLang="en-US" dirty="0"/>
              </a:p>
            </p:txBody>
          </p:sp>
        </mc:Choice>
        <mc:Fallback xmlns="">
          <p:sp>
            <p:nvSpPr>
              <p:cNvPr id="13" name="文本框 12">
                <a:extLst>
                  <a:ext uri="{FF2B5EF4-FFF2-40B4-BE49-F238E27FC236}">
                    <a16:creationId xmlns:a16="http://schemas.microsoft.com/office/drawing/2014/main" id="{EA5AF2B9-6BED-4D86-8553-D0FA6BC06C65}"/>
                  </a:ext>
                </a:extLst>
              </p:cNvPr>
              <p:cNvSpPr txBox="1">
                <a:spLocks noRot="1" noChangeAspect="1" noMove="1" noResize="1" noEditPoints="1" noAdjustHandles="1" noChangeArrowheads="1" noChangeShapeType="1" noTextEdit="1"/>
              </p:cNvSpPr>
              <p:nvPr/>
            </p:nvSpPr>
            <p:spPr>
              <a:xfrm>
                <a:off x="914400" y="1932407"/>
                <a:ext cx="10160668" cy="1200329"/>
              </a:xfrm>
              <a:prstGeom prst="rect">
                <a:avLst/>
              </a:prstGeom>
              <a:blipFill>
                <a:blip r:embed="rId2"/>
                <a:stretch>
                  <a:fillRect l="-480" t="-13706" b="-34010"/>
                </a:stretch>
              </a:blipFill>
            </p:spPr>
            <p:txBody>
              <a:bodyPr/>
              <a:lstStyle/>
              <a:p>
                <a:r>
                  <a:rPr lang="zh-CN" altLang="en-US">
                    <a:noFill/>
                  </a:rPr>
                  <a:t> </a:t>
                </a:r>
              </a:p>
            </p:txBody>
          </p:sp>
        </mc:Fallback>
      </mc:AlternateContent>
      <p:sp>
        <p:nvSpPr>
          <p:cNvPr id="15" name="文本框 14">
            <a:extLst>
              <a:ext uri="{FF2B5EF4-FFF2-40B4-BE49-F238E27FC236}">
                <a16:creationId xmlns:a16="http://schemas.microsoft.com/office/drawing/2014/main" id="{E777CD94-C8E4-449D-8769-AD386E6E01A4}"/>
              </a:ext>
            </a:extLst>
          </p:cNvPr>
          <p:cNvSpPr txBox="1"/>
          <p:nvPr/>
        </p:nvSpPr>
        <p:spPr>
          <a:xfrm>
            <a:off x="789760" y="3319995"/>
            <a:ext cx="1438766" cy="369332"/>
          </a:xfrm>
          <a:prstGeom prst="rect">
            <a:avLst/>
          </a:prstGeom>
          <a:noFill/>
        </p:spPr>
        <p:txBody>
          <a:bodyPr wrap="square">
            <a:spAutoFit/>
          </a:bodyPr>
          <a:lstStyle/>
          <a:p>
            <a:pPr marL="285750" indent="-285750">
              <a:buFont typeface="Wingdings" panose="05000000000000000000" pitchFamily="2" charset="2"/>
              <a:buChar char="p"/>
            </a:pPr>
            <a:r>
              <a:rPr lang="zh-CN" altLang="en-US" dirty="0">
                <a:latin typeface="微软雅黑" panose="020B0503020204020204" pitchFamily="34" charset="-122"/>
                <a:ea typeface="微软雅黑" panose="020B0503020204020204" pitchFamily="34" charset="-122"/>
              </a:rPr>
              <a:t>约束条件</a:t>
            </a:r>
          </a:p>
        </p:txBody>
      </p:sp>
      <p:sp>
        <p:nvSpPr>
          <p:cNvPr id="16" name="文本框 15">
            <a:extLst>
              <a:ext uri="{FF2B5EF4-FFF2-40B4-BE49-F238E27FC236}">
                <a16:creationId xmlns:a16="http://schemas.microsoft.com/office/drawing/2014/main" id="{45F01476-1527-41C6-B003-98F6AA34721C}"/>
              </a:ext>
            </a:extLst>
          </p:cNvPr>
          <p:cNvSpPr txBox="1"/>
          <p:nvPr/>
        </p:nvSpPr>
        <p:spPr>
          <a:xfrm>
            <a:off x="826168" y="3809810"/>
            <a:ext cx="9697453" cy="646331"/>
          </a:xfrm>
          <a:prstGeom prst="rect">
            <a:avLst/>
          </a:prstGeom>
          <a:noFill/>
        </p:spPr>
        <p:txBody>
          <a:bodyPr wrap="square" rtlCol="0">
            <a:spAutoFit/>
          </a:bodyPr>
          <a:lstStyle/>
          <a:p>
            <a:r>
              <a:rPr lang="zh-CN" altLang="en-US" dirty="0"/>
              <a:t>可以假设企业规模维持稳定，则生产企业每周的进货量必须能够满足每周的生产消耗，即最大产能</a:t>
            </a:r>
            <a:r>
              <a:rPr lang="en-US" altLang="zh-CN" dirty="0"/>
              <a:t>2.82</a:t>
            </a:r>
            <a:r>
              <a:rPr lang="zh-CN" altLang="en-US" dirty="0"/>
              <a:t>万平方米。则有如下约束</a:t>
            </a:r>
          </a:p>
        </p:txBody>
      </p:sp>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09106602-3D30-4C70-BA53-9BA402427337}"/>
                  </a:ext>
                </a:extLst>
              </p:cNvPr>
              <p:cNvSpPr txBox="1"/>
              <p:nvPr/>
            </p:nvSpPr>
            <p:spPr>
              <a:xfrm>
                <a:off x="5994734" y="4185778"/>
                <a:ext cx="5370095" cy="1526059"/>
              </a:xfrm>
              <a:prstGeom prst="rect">
                <a:avLst/>
              </a:prstGeom>
              <a:noFill/>
            </p:spPr>
            <p:txBody>
              <a:bodyPr wrap="square" rtlCol="0">
                <a:spAutoFit/>
              </a:bodyPr>
              <a:lstStyle/>
              <a:p>
                <a:r>
                  <a:rPr lang="zh-CN" altLang="en-US" dirty="0">
                    <a:solidFill>
                      <a:srgbClr val="2264A6"/>
                    </a:solidFill>
                  </a:rPr>
                  <a:t>其中，</a:t>
                </a:r>
                <a14:m>
                  <m:oMath xmlns:m="http://schemas.openxmlformats.org/officeDocument/2006/math">
                    <m:sSub>
                      <m:sSubPr>
                        <m:ctrlPr>
                          <a:rPr lang="en-US" altLang="zh-CN" b="0" i="1" smtClean="0">
                            <a:solidFill>
                              <a:srgbClr val="2264A6"/>
                            </a:solidFill>
                            <a:latin typeface="Cambria Math" panose="02040503050406030204" pitchFamily="18" charset="0"/>
                          </a:rPr>
                        </m:ctrlPr>
                      </m:sSubPr>
                      <m:e>
                        <m:r>
                          <a:rPr lang="en-US" altLang="zh-CN" b="0" i="1" smtClean="0">
                            <a:solidFill>
                              <a:srgbClr val="2264A6"/>
                            </a:solidFill>
                            <a:latin typeface="Cambria Math" panose="02040503050406030204" pitchFamily="18" charset="0"/>
                          </a:rPr>
                          <m:t>𝑝</m:t>
                        </m:r>
                      </m:e>
                      <m:sub>
                        <m:r>
                          <a:rPr lang="en-US" altLang="zh-CN" b="0" i="1" smtClean="0">
                            <a:solidFill>
                              <a:srgbClr val="2264A6"/>
                            </a:solidFill>
                            <a:latin typeface="Cambria Math" panose="02040503050406030204" pitchFamily="18" charset="0"/>
                          </a:rPr>
                          <m:t>𝑖</m:t>
                        </m:r>
                      </m:sub>
                    </m:sSub>
                  </m:oMath>
                </a14:m>
                <a:r>
                  <a:rPr lang="zh-CN" altLang="en-US" dirty="0">
                    <a:solidFill>
                      <a:srgbClr val="2264A6"/>
                    </a:solidFill>
                  </a:rPr>
                  <a:t> 表示生产 </a:t>
                </a:r>
                <a:r>
                  <a:rPr lang="en-US" altLang="zh-CN" dirty="0">
                    <a:solidFill>
                      <a:srgbClr val="2264A6"/>
                    </a:solidFill>
                  </a:rPr>
                  <a:t>1 </a:t>
                </a:r>
                <a:r>
                  <a:rPr lang="zh-CN" altLang="en-US" dirty="0">
                    <a:solidFill>
                      <a:srgbClr val="2264A6"/>
                    </a:solidFill>
                  </a:rPr>
                  <a:t>立方米产品所需的原材料，</a:t>
                </a:r>
                <a:endParaRPr lang="en-US" altLang="zh-CN" dirty="0">
                  <a:solidFill>
                    <a:srgbClr val="2264A6"/>
                  </a:solidFill>
                </a:endParaRPr>
              </a:p>
              <a:p>
                <a14:m>
                  <m:oMath xmlns:m="http://schemas.openxmlformats.org/officeDocument/2006/math">
                    <m:sSub>
                      <m:sSubPr>
                        <m:ctrlPr>
                          <a:rPr lang="en-US" altLang="zh-CN" b="0" i="1" dirty="0" smtClean="0">
                            <a:solidFill>
                              <a:srgbClr val="2264A6"/>
                            </a:solidFill>
                            <a:latin typeface="Cambria Math" panose="02040503050406030204" pitchFamily="18" charset="0"/>
                          </a:rPr>
                        </m:ctrlPr>
                      </m:sSubPr>
                      <m:e>
                        <m:acc>
                          <m:accPr>
                            <m:chr m:val="̂"/>
                            <m:ctrlPr>
                              <a:rPr lang="en-US" altLang="zh-CN" i="1" dirty="0" smtClean="0">
                                <a:solidFill>
                                  <a:srgbClr val="2264A6"/>
                                </a:solidFill>
                                <a:latin typeface="Cambria Math" panose="02040503050406030204" pitchFamily="18" charset="0"/>
                              </a:rPr>
                            </m:ctrlPr>
                          </m:accPr>
                          <m:e>
                            <m:r>
                              <a:rPr lang="en-US" altLang="zh-CN" b="0" i="1" dirty="0" smtClean="0">
                                <a:solidFill>
                                  <a:srgbClr val="2264A6"/>
                                </a:solidFill>
                                <a:latin typeface="Cambria Math" panose="02040503050406030204" pitchFamily="18" charset="0"/>
                              </a:rPr>
                              <m:t>𝑥</m:t>
                            </m:r>
                          </m:e>
                        </m:acc>
                      </m:e>
                      <m:sub>
                        <m:r>
                          <a:rPr lang="en-US" altLang="zh-CN" b="0" i="1" dirty="0" smtClean="0">
                            <a:solidFill>
                              <a:srgbClr val="2264A6"/>
                            </a:solidFill>
                            <a:latin typeface="Cambria Math" panose="02040503050406030204" pitchFamily="18" charset="0"/>
                          </a:rPr>
                          <m:t>𝑖</m:t>
                        </m:r>
                        <m:r>
                          <a:rPr lang="en-US" altLang="zh-CN" b="0" i="1" dirty="0" smtClean="0">
                            <a:solidFill>
                              <a:srgbClr val="2264A6"/>
                            </a:solidFill>
                            <a:latin typeface="Cambria Math" panose="02040503050406030204" pitchFamily="18" charset="0"/>
                          </a:rPr>
                          <m:t>,</m:t>
                        </m:r>
                        <m:r>
                          <a:rPr lang="en-US" altLang="zh-CN" b="0" i="1" dirty="0" smtClean="0">
                            <a:solidFill>
                              <a:srgbClr val="2264A6"/>
                            </a:solidFill>
                            <a:latin typeface="Cambria Math" panose="02040503050406030204" pitchFamily="18" charset="0"/>
                          </a:rPr>
                          <m:t>𝑡</m:t>
                        </m:r>
                      </m:sub>
                    </m:sSub>
                  </m:oMath>
                </a14:m>
                <a:r>
                  <a:rPr lang="zh-CN" altLang="en-US" dirty="0">
                    <a:solidFill>
                      <a:srgbClr val="2264A6"/>
                    </a:solidFill>
                  </a:rPr>
                  <a:t> 表示第 </a:t>
                </a:r>
                <a:r>
                  <a:rPr lang="en-US" altLang="zh-CN" dirty="0">
                    <a:solidFill>
                      <a:srgbClr val="2264A6"/>
                    </a:solidFill>
                    <a:latin typeface="Times New Roman" panose="02020603050405020304" pitchFamily="18" charset="0"/>
                    <a:cs typeface="Times New Roman" panose="02020603050405020304" pitchFamily="18" charset="0"/>
                  </a:rPr>
                  <a:t>t </a:t>
                </a:r>
                <a:r>
                  <a:rPr lang="zh-CN" altLang="en-US" dirty="0">
                    <a:solidFill>
                      <a:srgbClr val="2264A6"/>
                    </a:solidFill>
                  </a:rPr>
                  <a:t>周供货商 </a:t>
                </a:r>
                <a:r>
                  <a:rPr lang="en-US" altLang="zh-CN" dirty="0" err="1">
                    <a:solidFill>
                      <a:srgbClr val="2264A6"/>
                    </a:solidFill>
                    <a:latin typeface="Times New Roman" panose="02020603050405020304" pitchFamily="18" charset="0"/>
                    <a:cs typeface="Times New Roman" panose="02020603050405020304" pitchFamily="18" charset="0"/>
                  </a:rPr>
                  <a:t>i</a:t>
                </a:r>
                <a:r>
                  <a:rPr lang="en-US" altLang="zh-CN" dirty="0">
                    <a:solidFill>
                      <a:srgbClr val="2264A6"/>
                    </a:solidFill>
                    <a:latin typeface="Times New Roman" panose="02020603050405020304" pitchFamily="18" charset="0"/>
                    <a:cs typeface="Times New Roman" panose="02020603050405020304" pitchFamily="18" charset="0"/>
                  </a:rPr>
                  <a:t> </a:t>
                </a:r>
                <a:r>
                  <a:rPr lang="zh-CN" altLang="en-US" dirty="0">
                    <a:solidFill>
                      <a:srgbClr val="2264A6"/>
                    </a:solidFill>
                  </a:rPr>
                  <a:t>的供货量的估计值，</a:t>
                </a:r>
                <a:endParaRPr lang="en-US" altLang="zh-CN" dirty="0">
                  <a:solidFill>
                    <a:srgbClr val="2264A6"/>
                  </a:solidFill>
                </a:endParaRPr>
              </a:p>
              <a:p>
                <a14:m>
                  <m:oMath xmlns:m="http://schemas.openxmlformats.org/officeDocument/2006/math">
                    <m:sSub>
                      <m:sSubPr>
                        <m:ctrlPr>
                          <a:rPr lang="en-US" altLang="zh-CN" b="0" i="1" smtClean="0">
                            <a:solidFill>
                              <a:srgbClr val="2264A6"/>
                            </a:solidFill>
                            <a:latin typeface="Cambria Math" panose="02040503050406030204" pitchFamily="18" charset="0"/>
                          </a:rPr>
                        </m:ctrlPr>
                      </m:sSubPr>
                      <m:e>
                        <m:r>
                          <a:rPr lang="en-US" altLang="zh-CN" b="0" i="1" smtClean="0">
                            <a:solidFill>
                              <a:srgbClr val="2264A6"/>
                            </a:solidFill>
                            <a:latin typeface="Cambria Math" panose="02040503050406030204" pitchFamily="18" charset="0"/>
                          </a:rPr>
                          <m:t>𝛼</m:t>
                        </m:r>
                      </m:e>
                      <m:sub>
                        <m:r>
                          <a:rPr lang="en-US" altLang="zh-CN" b="0" i="1" smtClean="0">
                            <a:solidFill>
                              <a:srgbClr val="2264A6"/>
                            </a:solidFill>
                            <a:latin typeface="Cambria Math" panose="02040503050406030204" pitchFamily="18" charset="0"/>
                          </a:rPr>
                          <m:t>𝑖</m:t>
                        </m:r>
                        <m:r>
                          <a:rPr lang="en-US" altLang="zh-CN" b="0" i="1" smtClean="0">
                            <a:solidFill>
                              <a:srgbClr val="2264A6"/>
                            </a:solidFill>
                            <a:latin typeface="Cambria Math" panose="02040503050406030204" pitchFamily="18" charset="0"/>
                          </a:rPr>
                          <m:t>,</m:t>
                        </m:r>
                        <m:r>
                          <a:rPr lang="en-US" altLang="zh-CN" b="0" i="1" smtClean="0">
                            <a:solidFill>
                              <a:srgbClr val="2264A6"/>
                            </a:solidFill>
                            <a:latin typeface="Cambria Math" panose="02040503050406030204" pitchFamily="18" charset="0"/>
                          </a:rPr>
                          <m:t>𝑡</m:t>
                        </m:r>
                      </m:sub>
                    </m:sSub>
                  </m:oMath>
                </a14:m>
                <a:r>
                  <a:rPr lang="en-US" altLang="zh-CN" b="0" dirty="0">
                    <a:solidFill>
                      <a:srgbClr val="2264A6"/>
                    </a:solidFill>
                  </a:rPr>
                  <a:t> </a:t>
                </a:r>
                <a:r>
                  <a:rPr lang="zh-CN" altLang="en-US" b="0" dirty="0">
                    <a:solidFill>
                      <a:srgbClr val="2264A6"/>
                    </a:solidFill>
                  </a:rPr>
                  <a:t>为第 </a:t>
                </a:r>
                <a:r>
                  <a:rPr lang="en-US" altLang="zh-CN" b="0" dirty="0">
                    <a:solidFill>
                      <a:srgbClr val="2264A6"/>
                    </a:solidFill>
                  </a:rPr>
                  <a:t>t </a:t>
                </a:r>
                <a:r>
                  <a:rPr lang="zh-CN" altLang="en-US" b="0" dirty="0">
                    <a:solidFill>
                      <a:srgbClr val="2264A6"/>
                    </a:solidFill>
                  </a:rPr>
                  <a:t>周供货商 </a:t>
                </a:r>
                <a:r>
                  <a:rPr lang="en-US" altLang="zh-CN" dirty="0" err="1">
                    <a:solidFill>
                      <a:srgbClr val="2264A6"/>
                    </a:solidFill>
                  </a:rPr>
                  <a:t>i</a:t>
                </a:r>
                <a:r>
                  <a:rPr lang="en-US" altLang="zh-CN" dirty="0">
                    <a:solidFill>
                      <a:srgbClr val="2264A6"/>
                    </a:solidFill>
                  </a:rPr>
                  <a:t> </a:t>
                </a:r>
                <a:r>
                  <a:rPr lang="zh-CN" altLang="en-US" dirty="0">
                    <a:solidFill>
                      <a:srgbClr val="2264A6"/>
                    </a:solidFill>
                  </a:rPr>
                  <a:t>所供货的原材料转运损失率，</a:t>
                </a:r>
                <a:endParaRPr lang="en-US" altLang="zh-CN" b="0" dirty="0">
                  <a:solidFill>
                    <a:srgbClr val="2264A6"/>
                  </a:solidFill>
                </a:endParaRPr>
              </a:p>
              <a:p>
                <a14:m>
                  <m:oMath xmlns:m="http://schemas.openxmlformats.org/officeDocument/2006/math">
                    <m:sSub>
                      <m:sSubPr>
                        <m:ctrlPr>
                          <a:rPr lang="en-US" altLang="zh-CN" b="0" i="1" smtClean="0">
                            <a:solidFill>
                              <a:srgbClr val="2264A6"/>
                            </a:solidFill>
                            <a:latin typeface="Cambria Math" panose="02040503050406030204" pitchFamily="18" charset="0"/>
                          </a:rPr>
                        </m:ctrlPr>
                      </m:sSubPr>
                      <m:e>
                        <m:r>
                          <a:rPr lang="en-US" altLang="zh-CN" b="0" i="1" smtClean="0">
                            <a:solidFill>
                              <a:srgbClr val="2264A6"/>
                            </a:solidFill>
                            <a:latin typeface="Cambria Math" panose="02040503050406030204" pitchFamily="18" charset="0"/>
                          </a:rPr>
                          <m:t>𝑧</m:t>
                        </m:r>
                      </m:e>
                      <m:sub>
                        <m:r>
                          <a:rPr lang="en-US" altLang="zh-CN" b="0" i="1" smtClean="0">
                            <a:solidFill>
                              <a:srgbClr val="2264A6"/>
                            </a:solidFill>
                            <a:latin typeface="Cambria Math" panose="02040503050406030204" pitchFamily="18" charset="0"/>
                          </a:rPr>
                          <m:t>𝑖</m:t>
                        </m:r>
                        <m:r>
                          <a:rPr lang="en-US" altLang="zh-CN" b="0" i="1" smtClean="0">
                            <a:solidFill>
                              <a:srgbClr val="2264A6"/>
                            </a:solidFill>
                            <a:latin typeface="Cambria Math" panose="02040503050406030204" pitchFamily="18" charset="0"/>
                          </a:rPr>
                          <m:t>,</m:t>
                        </m:r>
                        <m:r>
                          <a:rPr lang="en-US" altLang="zh-CN" b="0" i="1" smtClean="0">
                            <a:solidFill>
                              <a:srgbClr val="2264A6"/>
                            </a:solidFill>
                            <a:latin typeface="Cambria Math" panose="02040503050406030204" pitchFamily="18" charset="0"/>
                          </a:rPr>
                          <m:t>𝑡</m:t>
                        </m:r>
                      </m:sub>
                    </m:sSub>
                  </m:oMath>
                </a14:m>
                <a:r>
                  <a:rPr lang="zh-CN" altLang="en-US" dirty="0">
                    <a:solidFill>
                      <a:srgbClr val="2264A6"/>
                    </a:solidFill>
                  </a:rPr>
                  <a:t> 为第 </a:t>
                </a:r>
                <a:r>
                  <a:rPr lang="en-US" altLang="zh-CN" dirty="0">
                    <a:solidFill>
                      <a:srgbClr val="2264A6"/>
                    </a:solidFill>
                  </a:rPr>
                  <a:t>t </a:t>
                </a:r>
                <a:r>
                  <a:rPr lang="zh-CN" altLang="en-US" dirty="0">
                    <a:solidFill>
                      <a:srgbClr val="2264A6"/>
                    </a:solidFill>
                  </a:rPr>
                  <a:t>周供货商</a:t>
                </a:r>
                <a:r>
                  <a:rPr lang="en-US" altLang="zh-CN" dirty="0">
                    <a:solidFill>
                      <a:srgbClr val="2264A6"/>
                    </a:solidFill>
                  </a:rPr>
                  <a:t> </a:t>
                </a:r>
                <a:r>
                  <a:rPr lang="en-US" altLang="zh-CN" dirty="0" err="1">
                    <a:solidFill>
                      <a:srgbClr val="2264A6"/>
                    </a:solidFill>
                  </a:rPr>
                  <a:t>i</a:t>
                </a:r>
                <a:r>
                  <a:rPr lang="en-US" altLang="zh-CN" dirty="0">
                    <a:solidFill>
                      <a:srgbClr val="2264A6"/>
                    </a:solidFill>
                  </a:rPr>
                  <a:t> </a:t>
                </a:r>
                <a:r>
                  <a:rPr lang="zh-CN" altLang="en-US" dirty="0">
                    <a:solidFill>
                      <a:srgbClr val="2264A6"/>
                    </a:solidFill>
                  </a:rPr>
                  <a:t>所接到的订单数，</a:t>
                </a:r>
                <a:endParaRPr lang="en-US" altLang="zh-CN" dirty="0">
                  <a:solidFill>
                    <a:srgbClr val="2264A6"/>
                  </a:solidFill>
                </a:endParaRPr>
              </a:p>
              <a:p>
                <a14:m>
                  <m:oMath xmlns:m="http://schemas.openxmlformats.org/officeDocument/2006/math">
                    <m:sSub>
                      <m:sSubPr>
                        <m:ctrlPr>
                          <a:rPr lang="en-US" altLang="zh-CN" b="0" i="1" smtClean="0">
                            <a:solidFill>
                              <a:srgbClr val="2264A6"/>
                            </a:solidFill>
                            <a:latin typeface="Cambria Math" panose="02040503050406030204" pitchFamily="18" charset="0"/>
                          </a:rPr>
                        </m:ctrlPr>
                      </m:sSubPr>
                      <m:e>
                        <m:acc>
                          <m:accPr>
                            <m:chr m:val="̂"/>
                            <m:ctrlPr>
                              <a:rPr lang="en-US" altLang="zh-CN" b="0" i="1" smtClean="0">
                                <a:solidFill>
                                  <a:srgbClr val="2264A6"/>
                                </a:solidFill>
                                <a:latin typeface="Cambria Math" panose="02040503050406030204" pitchFamily="18" charset="0"/>
                              </a:rPr>
                            </m:ctrlPr>
                          </m:accPr>
                          <m:e>
                            <m:r>
                              <a:rPr lang="zh-CN" altLang="en-US" b="0" i="1" smtClean="0">
                                <a:solidFill>
                                  <a:srgbClr val="2264A6"/>
                                </a:solidFill>
                                <a:latin typeface="Cambria Math" panose="02040503050406030204" pitchFamily="18" charset="0"/>
                              </a:rPr>
                              <m:t>𝜖</m:t>
                            </m:r>
                          </m:e>
                        </m:acc>
                      </m:e>
                      <m:sub>
                        <m:r>
                          <a:rPr lang="en-US" altLang="zh-CN" b="0" i="1" smtClean="0">
                            <a:solidFill>
                              <a:srgbClr val="2264A6"/>
                            </a:solidFill>
                            <a:latin typeface="Cambria Math" panose="02040503050406030204" pitchFamily="18" charset="0"/>
                          </a:rPr>
                          <m:t>𝑖</m:t>
                        </m:r>
                        <m:r>
                          <a:rPr lang="en-US" altLang="zh-CN" b="0" i="1" smtClean="0">
                            <a:solidFill>
                              <a:srgbClr val="2264A6"/>
                            </a:solidFill>
                            <a:latin typeface="Cambria Math" panose="02040503050406030204" pitchFamily="18" charset="0"/>
                          </a:rPr>
                          <m:t>,</m:t>
                        </m:r>
                        <m:r>
                          <a:rPr lang="en-US" altLang="zh-CN" b="0" i="1" smtClean="0">
                            <a:solidFill>
                              <a:srgbClr val="2264A6"/>
                            </a:solidFill>
                            <a:latin typeface="Cambria Math" panose="02040503050406030204" pitchFamily="18" charset="0"/>
                          </a:rPr>
                          <m:t>𝑡</m:t>
                        </m:r>
                      </m:sub>
                    </m:sSub>
                  </m:oMath>
                </a14:m>
                <a:r>
                  <a:rPr lang="en-US" altLang="zh-CN" dirty="0">
                    <a:solidFill>
                      <a:srgbClr val="2264A6"/>
                    </a:solidFill>
                  </a:rPr>
                  <a:t> </a:t>
                </a:r>
                <a:r>
                  <a:rPr lang="zh-CN" altLang="en-US" dirty="0">
                    <a:solidFill>
                      <a:srgbClr val="2264A6"/>
                    </a:solidFill>
                  </a:rPr>
                  <a:t>为第 </a:t>
                </a:r>
                <a:r>
                  <a:rPr lang="en-US" altLang="zh-CN" dirty="0">
                    <a:solidFill>
                      <a:srgbClr val="2264A6"/>
                    </a:solidFill>
                  </a:rPr>
                  <a:t>t </a:t>
                </a:r>
                <a:r>
                  <a:rPr lang="zh-CN" altLang="en-US" dirty="0">
                    <a:solidFill>
                      <a:srgbClr val="2264A6"/>
                    </a:solidFill>
                  </a:rPr>
                  <a:t>周供货商 </a:t>
                </a:r>
                <a:r>
                  <a:rPr lang="en-US" altLang="zh-CN" dirty="0" err="1">
                    <a:solidFill>
                      <a:srgbClr val="2264A6"/>
                    </a:solidFill>
                  </a:rPr>
                  <a:t>i</a:t>
                </a:r>
                <a:r>
                  <a:rPr lang="en-US" altLang="zh-CN" dirty="0">
                    <a:solidFill>
                      <a:srgbClr val="2264A6"/>
                    </a:solidFill>
                  </a:rPr>
                  <a:t> </a:t>
                </a:r>
                <a:r>
                  <a:rPr lang="zh-CN" altLang="en-US" dirty="0">
                    <a:solidFill>
                      <a:srgbClr val="2264A6"/>
                    </a:solidFill>
                  </a:rPr>
                  <a:t>的供货偏差。</a:t>
                </a:r>
                <a:endParaRPr lang="en-US" altLang="zh-CN" dirty="0">
                  <a:solidFill>
                    <a:srgbClr val="2264A6"/>
                  </a:solidFill>
                </a:endParaRPr>
              </a:p>
            </p:txBody>
          </p:sp>
        </mc:Choice>
        <mc:Fallback xmlns="">
          <p:sp>
            <p:nvSpPr>
              <p:cNvPr id="18" name="文本框 17">
                <a:extLst>
                  <a:ext uri="{FF2B5EF4-FFF2-40B4-BE49-F238E27FC236}">
                    <a16:creationId xmlns:a16="http://schemas.microsoft.com/office/drawing/2014/main" id="{09106602-3D30-4C70-BA53-9BA402427337}"/>
                  </a:ext>
                </a:extLst>
              </p:cNvPr>
              <p:cNvSpPr txBox="1">
                <a:spLocks noRot="1" noChangeAspect="1" noMove="1" noResize="1" noEditPoints="1" noAdjustHandles="1" noChangeArrowheads="1" noChangeShapeType="1" noTextEdit="1"/>
              </p:cNvSpPr>
              <p:nvPr/>
            </p:nvSpPr>
            <p:spPr>
              <a:xfrm>
                <a:off x="5994734" y="4185778"/>
                <a:ext cx="5370095" cy="1526059"/>
              </a:xfrm>
              <a:prstGeom prst="rect">
                <a:avLst/>
              </a:prstGeom>
              <a:blipFill>
                <a:blip r:embed="rId3"/>
                <a:stretch>
                  <a:fillRect l="-908" t="-3600" b="-5200"/>
                </a:stretch>
              </a:blipFill>
            </p:spPr>
            <p:txBody>
              <a:bodyPr/>
              <a:lstStyle/>
              <a:p>
                <a:r>
                  <a:rPr lang="zh-CN" altLang="en-US">
                    <a:noFill/>
                  </a:rPr>
                  <a:t> </a:t>
                </a:r>
              </a:p>
            </p:txBody>
          </p:sp>
        </mc:Fallback>
      </mc:AlternateContent>
      <p:sp>
        <p:nvSpPr>
          <p:cNvPr id="20" name="标题 1">
            <a:extLst>
              <a:ext uri="{FF2B5EF4-FFF2-40B4-BE49-F238E27FC236}">
                <a16:creationId xmlns:a16="http://schemas.microsoft.com/office/drawing/2014/main" id="{9908C60D-ABBB-4773-9031-D76571C19B9D}"/>
              </a:ext>
            </a:extLst>
          </p:cNvPr>
          <p:cNvSpPr txBox="1">
            <a:spLocks noGrp="1"/>
          </p:cNvSpPr>
          <p:nvPr>
            <p:ph type="title"/>
          </p:nvPr>
        </p:nvSpPr>
        <p:spPr bwMode="auto">
          <a:xfrm>
            <a:off x="609600" y="274638"/>
            <a:ext cx="9404350" cy="976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l" rtl="0" eaLnBrk="0" fontAlgn="base" hangingPunct="0">
              <a:spcBef>
                <a:spcPct val="0"/>
              </a:spcBef>
              <a:spcAft>
                <a:spcPct val="0"/>
              </a:spcAft>
              <a:defRPr sz="3300" b="1" kern="1200">
                <a:solidFill>
                  <a:srgbClr val="002060"/>
                </a:solidFill>
                <a:latin typeface="微软雅黑" panose="020B0503020204020204" pitchFamily="34" charset="-122"/>
                <a:ea typeface="微软雅黑" panose="020B0503020204020204" pitchFamily="34" charset="-122"/>
                <a:cs typeface="+mj-cs"/>
              </a:defRPr>
            </a:lvl1pPr>
            <a:lvl2pPr algn="ctr" rtl="0" eaLnBrk="0" fontAlgn="base" hangingPunct="0">
              <a:spcBef>
                <a:spcPct val="0"/>
              </a:spcBef>
              <a:spcAft>
                <a:spcPct val="0"/>
              </a:spcAft>
              <a:defRPr sz="3300">
                <a:solidFill>
                  <a:schemeClr val="tx1"/>
                </a:solidFill>
                <a:latin typeface="Calibri" panose="020F0502020204030204" pitchFamily="34" charset="0"/>
                <a:ea typeface="宋体" panose="02010600030101010101" pitchFamily="2" charset="-122"/>
              </a:defRPr>
            </a:lvl2pPr>
            <a:lvl3pPr algn="ctr" rtl="0" eaLnBrk="0" fontAlgn="base" hangingPunct="0">
              <a:spcBef>
                <a:spcPct val="0"/>
              </a:spcBef>
              <a:spcAft>
                <a:spcPct val="0"/>
              </a:spcAft>
              <a:defRPr sz="3300">
                <a:solidFill>
                  <a:schemeClr val="tx1"/>
                </a:solidFill>
                <a:latin typeface="Calibri" panose="020F0502020204030204" pitchFamily="34" charset="0"/>
                <a:ea typeface="宋体" panose="02010600030101010101" pitchFamily="2" charset="-122"/>
              </a:defRPr>
            </a:lvl3pPr>
            <a:lvl4pPr algn="ctr" rtl="0" eaLnBrk="0" fontAlgn="base" hangingPunct="0">
              <a:spcBef>
                <a:spcPct val="0"/>
              </a:spcBef>
              <a:spcAft>
                <a:spcPct val="0"/>
              </a:spcAft>
              <a:defRPr sz="3300">
                <a:solidFill>
                  <a:schemeClr val="tx1"/>
                </a:solidFill>
                <a:latin typeface="Calibri" panose="020F0502020204030204" pitchFamily="34" charset="0"/>
                <a:ea typeface="宋体" panose="02010600030101010101" pitchFamily="2" charset="-122"/>
              </a:defRPr>
            </a:lvl4pPr>
            <a:lvl5pPr algn="ctr" rtl="0" eaLnBrk="0" fontAlgn="base" hangingPunct="0">
              <a:spcBef>
                <a:spcPct val="0"/>
              </a:spcBef>
              <a:spcAft>
                <a:spcPct val="0"/>
              </a:spcAft>
              <a:defRPr sz="3300">
                <a:solidFill>
                  <a:schemeClr val="tx1"/>
                </a:solidFill>
                <a:latin typeface="Calibri" panose="020F0502020204030204" pitchFamily="34" charset="0"/>
                <a:ea typeface="宋体" panose="02010600030101010101" pitchFamily="2" charset="-122"/>
              </a:defRPr>
            </a:lvl5pPr>
            <a:lvl6pPr marL="342900" algn="ctr" rtl="0" eaLnBrk="1" fontAlgn="base" hangingPunct="1">
              <a:spcBef>
                <a:spcPct val="0"/>
              </a:spcBef>
              <a:spcAft>
                <a:spcPct val="0"/>
              </a:spcAft>
              <a:defRPr sz="3300">
                <a:solidFill>
                  <a:schemeClr val="tx1"/>
                </a:solidFill>
                <a:latin typeface="Calibri" panose="020F0502020204030204" pitchFamily="34" charset="0"/>
              </a:defRPr>
            </a:lvl6pPr>
            <a:lvl7pPr marL="685800" algn="ctr" rtl="0" eaLnBrk="1" fontAlgn="base" hangingPunct="1">
              <a:spcBef>
                <a:spcPct val="0"/>
              </a:spcBef>
              <a:spcAft>
                <a:spcPct val="0"/>
              </a:spcAft>
              <a:defRPr sz="3300">
                <a:solidFill>
                  <a:schemeClr val="tx1"/>
                </a:solidFill>
                <a:latin typeface="Calibri" panose="020F0502020204030204" pitchFamily="34" charset="0"/>
              </a:defRPr>
            </a:lvl7pPr>
            <a:lvl8pPr marL="1028700" algn="ctr" rtl="0" eaLnBrk="1" fontAlgn="base" hangingPunct="1">
              <a:spcBef>
                <a:spcPct val="0"/>
              </a:spcBef>
              <a:spcAft>
                <a:spcPct val="0"/>
              </a:spcAft>
              <a:defRPr sz="3300">
                <a:solidFill>
                  <a:schemeClr val="tx1"/>
                </a:solidFill>
                <a:latin typeface="Calibri" panose="020F0502020204030204" pitchFamily="34" charset="0"/>
              </a:defRPr>
            </a:lvl8pPr>
            <a:lvl9pPr marL="1371600" algn="ctr" rtl="0" eaLnBrk="1" fontAlgn="base" hangingPunct="1">
              <a:spcBef>
                <a:spcPct val="0"/>
              </a:spcBef>
              <a:spcAft>
                <a:spcPct val="0"/>
              </a:spcAft>
              <a:defRPr sz="3300">
                <a:solidFill>
                  <a:schemeClr val="tx1"/>
                </a:solidFill>
                <a:latin typeface="Calibri" panose="020F0502020204030204" pitchFamily="34" charset="0"/>
              </a:defRPr>
            </a:lvl9pPr>
          </a:lstStyle>
          <a:p>
            <a:r>
              <a:rPr lang="zh-CN" altLang="en-US" sz="2400" dirty="0"/>
              <a:t>问题二</a:t>
            </a:r>
          </a:p>
        </p:txBody>
      </p:sp>
      <p:pic>
        <p:nvPicPr>
          <p:cNvPr id="21" name="图片 20">
            <a:extLst>
              <a:ext uri="{FF2B5EF4-FFF2-40B4-BE49-F238E27FC236}">
                <a16:creationId xmlns:a16="http://schemas.microsoft.com/office/drawing/2014/main" id="{E92BECC0-8FCF-406E-B99B-BFC29627AD72}"/>
              </a:ext>
            </a:extLst>
          </p:cNvPr>
          <p:cNvPicPr>
            <a:picLocks noChangeAspect="1"/>
          </p:cNvPicPr>
          <p:nvPr/>
        </p:nvPicPr>
        <p:blipFill>
          <a:blip r:embed="rId4"/>
          <a:stretch>
            <a:fillRect/>
          </a:stretch>
        </p:blipFill>
        <p:spPr>
          <a:xfrm>
            <a:off x="609600" y="4499550"/>
            <a:ext cx="4333650" cy="2039365"/>
          </a:xfrm>
          <a:prstGeom prst="rect">
            <a:avLst/>
          </a:prstGeom>
        </p:spPr>
      </p:pic>
      <p:pic>
        <p:nvPicPr>
          <p:cNvPr id="2" name="图片 1">
            <a:extLst>
              <a:ext uri="{FF2B5EF4-FFF2-40B4-BE49-F238E27FC236}">
                <a16:creationId xmlns:a16="http://schemas.microsoft.com/office/drawing/2014/main" id="{0ED7A5EF-59D0-011D-1E37-8F08491938E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94734" y="5711837"/>
            <a:ext cx="2847335" cy="936043"/>
          </a:xfrm>
          <a:prstGeom prst="rect">
            <a:avLst/>
          </a:prstGeom>
        </p:spPr>
      </p:pic>
      <p:sp>
        <p:nvSpPr>
          <p:cNvPr id="3" name="箭头: 右 2">
            <a:extLst>
              <a:ext uri="{FF2B5EF4-FFF2-40B4-BE49-F238E27FC236}">
                <a16:creationId xmlns:a16="http://schemas.microsoft.com/office/drawing/2014/main" id="{C2149797-0B98-3F71-55F3-B0A0E9DD3F82}"/>
              </a:ext>
            </a:extLst>
          </p:cNvPr>
          <p:cNvSpPr/>
          <p:nvPr/>
        </p:nvSpPr>
        <p:spPr>
          <a:xfrm rot="12310593">
            <a:off x="4651213" y="5673638"/>
            <a:ext cx="956511" cy="529389"/>
          </a:xfrm>
          <a:prstGeom prst="rightArrow">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205180821"/>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内容占位符 6">
            <a:extLst>
              <a:ext uri="{FF2B5EF4-FFF2-40B4-BE49-F238E27FC236}">
                <a16:creationId xmlns:a16="http://schemas.microsoft.com/office/drawing/2014/main" id="{9CD5A164-68C0-46A8-8EB0-B6096836042A}"/>
              </a:ext>
            </a:extLst>
          </p:cNvPr>
          <p:cNvPicPr>
            <a:picLocks noGrp="1" noChangeAspect="1"/>
          </p:cNvPicPr>
          <p:nvPr>
            <p:ph idx="1"/>
          </p:nvPr>
        </p:nvPicPr>
        <p:blipFill>
          <a:blip r:embed="rId2"/>
          <a:stretch>
            <a:fillRect/>
          </a:stretch>
        </p:blipFill>
        <p:spPr>
          <a:xfrm>
            <a:off x="6451600" y="2100635"/>
            <a:ext cx="5524360" cy="3483472"/>
          </a:xfrm>
          <a:prstGeom prst="rect">
            <a:avLst/>
          </a:prstGeom>
        </p:spPr>
      </p:pic>
      <p:sp>
        <p:nvSpPr>
          <p:cNvPr id="4" name="灯片编号占位符 3">
            <a:extLst>
              <a:ext uri="{FF2B5EF4-FFF2-40B4-BE49-F238E27FC236}">
                <a16:creationId xmlns:a16="http://schemas.microsoft.com/office/drawing/2014/main" id="{71CC413F-8787-4B3F-A938-1EEEBD6A1CAC}"/>
              </a:ext>
            </a:extLst>
          </p:cNvPr>
          <p:cNvSpPr>
            <a:spLocks noGrp="1"/>
          </p:cNvSpPr>
          <p:nvPr>
            <p:ph type="sldNum" sz="quarter" idx="4"/>
          </p:nvPr>
        </p:nvSpPr>
        <p:spPr/>
        <p:txBody>
          <a:bodyPr/>
          <a:lstStyle/>
          <a:p>
            <a:pPr>
              <a:defRPr/>
            </a:pPr>
            <a:fld id="{D837C82C-25B3-469D-B1C1-F7501E47E3EE}" type="slidenum">
              <a:rPr lang="zh-CN" altLang="en-US" smtClean="0"/>
              <a:t>11</a:t>
            </a:fld>
            <a:endParaRPr lang="zh-CN" altLang="en-US" dirty="0"/>
          </a:p>
        </p:txBody>
      </p:sp>
      <p:sp>
        <p:nvSpPr>
          <p:cNvPr id="10" name="标题 1">
            <a:extLst>
              <a:ext uri="{FF2B5EF4-FFF2-40B4-BE49-F238E27FC236}">
                <a16:creationId xmlns:a16="http://schemas.microsoft.com/office/drawing/2014/main" id="{3FD510BC-BE88-49F3-9E8B-97169B7410D7}"/>
              </a:ext>
            </a:extLst>
          </p:cNvPr>
          <p:cNvSpPr txBox="1">
            <a:spLocks/>
          </p:cNvSpPr>
          <p:nvPr/>
        </p:nvSpPr>
        <p:spPr bwMode="auto">
          <a:xfrm>
            <a:off x="609600" y="306722"/>
            <a:ext cx="9403921" cy="976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l" rtl="0" eaLnBrk="0" fontAlgn="base" hangingPunct="0">
              <a:spcBef>
                <a:spcPct val="0"/>
              </a:spcBef>
              <a:spcAft>
                <a:spcPct val="0"/>
              </a:spcAft>
              <a:defRPr sz="3300" b="1" kern="1200">
                <a:solidFill>
                  <a:srgbClr val="002060"/>
                </a:solidFill>
                <a:latin typeface="微软雅黑" panose="020B0503020204020204" pitchFamily="34" charset="-122"/>
                <a:ea typeface="微软雅黑" panose="020B0503020204020204" pitchFamily="34" charset="-122"/>
                <a:cs typeface="+mj-cs"/>
              </a:defRPr>
            </a:lvl1pPr>
            <a:lvl2pPr algn="ctr" rtl="0" eaLnBrk="0" fontAlgn="base" hangingPunct="0">
              <a:spcBef>
                <a:spcPct val="0"/>
              </a:spcBef>
              <a:spcAft>
                <a:spcPct val="0"/>
              </a:spcAft>
              <a:defRPr sz="3300">
                <a:solidFill>
                  <a:schemeClr val="tx1"/>
                </a:solidFill>
                <a:latin typeface="Calibri" panose="020F0502020204030204" pitchFamily="34" charset="0"/>
                <a:ea typeface="宋体" panose="02010600030101010101" pitchFamily="2" charset="-122"/>
              </a:defRPr>
            </a:lvl2pPr>
            <a:lvl3pPr algn="ctr" rtl="0" eaLnBrk="0" fontAlgn="base" hangingPunct="0">
              <a:spcBef>
                <a:spcPct val="0"/>
              </a:spcBef>
              <a:spcAft>
                <a:spcPct val="0"/>
              </a:spcAft>
              <a:defRPr sz="3300">
                <a:solidFill>
                  <a:schemeClr val="tx1"/>
                </a:solidFill>
                <a:latin typeface="Calibri" panose="020F0502020204030204" pitchFamily="34" charset="0"/>
                <a:ea typeface="宋体" panose="02010600030101010101" pitchFamily="2" charset="-122"/>
              </a:defRPr>
            </a:lvl3pPr>
            <a:lvl4pPr algn="ctr" rtl="0" eaLnBrk="0" fontAlgn="base" hangingPunct="0">
              <a:spcBef>
                <a:spcPct val="0"/>
              </a:spcBef>
              <a:spcAft>
                <a:spcPct val="0"/>
              </a:spcAft>
              <a:defRPr sz="3300">
                <a:solidFill>
                  <a:schemeClr val="tx1"/>
                </a:solidFill>
                <a:latin typeface="Calibri" panose="020F0502020204030204" pitchFamily="34" charset="0"/>
                <a:ea typeface="宋体" panose="02010600030101010101" pitchFamily="2" charset="-122"/>
              </a:defRPr>
            </a:lvl4pPr>
            <a:lvl5pPr algn="ctr" rtl="0" eaLnBrk="0" fontAlgn="base" hangingPunct="0">
              <a:spcBef>
                <a:spcPct val="0"/>
              </a:spcBef>
              <a:spcAft>
                <a:spcPct val="0"/>
              </a:spcAft>
              <a:defRPr sz="3300">
                <a:solidFill>
                  <a:schemeClr val="tx1"/>
                </a:solidFill>
                <a:latin typeface="Calibri" panose="020F0502020204030204" pitchFamily="34" charset="0"/>
                <a:ea typeface="宋体" panose="02010600030101010101" pitchFamily="2" charset="-122"/>
              </a:defRPr>
            </a:lvl5pPr>
            <a:lvl6pPr marL="342900" algn="ctr" rtl="0" eaLnBrk="1" fontAlgn="base" hangingPunct="1">
              <a:spcBef>
                <a:spcPct val="0"/>
              </a:spcBef>
              <a:spcAft>
                <a:spcPct val="0"/>
              </a:spcAft>
              <a:defRPr sz="3300">
                <a:solidFill>
                  <a:schemeClr val="tx1"/>
                </a:solidFill>
                <a:latin typeface="Calibri" panose="020F0502020204030204" pitchFamily="34" charset="0"/>
              </a:defRPr>
            </a:lvl6pPr>
            <a:lvl7pPr marL="685800" algn="ctr" rtl="0" eaLnBrk="1" fontAlgn="base" hangingPunct="1">
              <a:spcBef>
                <a:spcPct val="0"/>
              </a:spcBef>
              <a:spcAft>
                <a:spcPct val="0"/>
              </a:spcAft>
              <a:defRPr sz="3300">
                <a:solidFill>
                  <a:schemeClr val="tx1"/>
                </a:solidFill>
                <a:latin typeface="Calibri" panose="020F0502020204030204" pitchFamily="34" charset="0"/>
              </a:defRPr>
            </a:lvl7pPr>
            <a:lvl8pPr marL="1028700" algn="ctr" rtl="0" eaLnBrk="1" fontAlgn="base" hangingPunct="1">
              <a:spcBef>
                <a:spcPct val="0"/>
              </a:spcBef>
              <a:spcAft>
                <a:spcPct val="0"/>
              </a:spcAft>
              <a:defRPr sz="3300">
                <a:solidFill>
                  <a:schemeClr val="tx1"/>
                </a:solidFill>
                <a:latin typeface="Calibri" panose="020F0502020204030204" pitchFamily="34" charset="0"/>
              </a:defRPr>
            </a:lvl8pPr>
            <a:lvl9pPr marL="1371600" algn="ctr" rtl="0" eaLnBrk="1" fontAlgn="base" hangingPunct="1">
              <a:spcBef>
                <a:spcPct val="0"/>
              </a:spcBef>
              <a:spcAft>
                <a:spcPct val="0"/>
              </a:spcAft>
              <a:defRPr sz="3300">
                <a:solidFill>
                  <a:schemeClr val="tx1"/>
                </a:solidFill>
                <a:latin typeface="Calibri" panose="020F0502020204030204" pitchFamily="34" charset="0"/>
              </a:defRPr>
            </a:lvl9pPr>
          </a:lstStyle>
          <a:p>
            <a:r>
              <a:rPr lang="zh-CN" altLang="en-US" sz="2400" dirty="0"/>
              <a:t>问题二</a:t>
            </a:r>
          </a:p>
        </p:txBody>
      </p:sp>
      <p:sp>
        <p:nvSpPr>
          <p:cNvPr id="11" name="文本框 10">
            <a:extLst>
              <a:ext uri="{FF2B5EF4-FFF2-40B4-BE49-F238E27FC236}">
                <a16:creationId xmlns:a16="http://schemas.microsoft.com/office/drawing/2014/main" id="{A4D3E7A9-C475-4EE7-8D89-A370098A038F}"/>
              </a:ext>
            </a:extLst>
          </p:cNvPr>
          <p:cNvSpPr txBox="1"/>
          <p:nvPr/>
        </p:nvSpPr>
        <p:spPr>
          <a:xfrm>
            <a:off x="826168" y="1407013"/>
            <a:ext cx="1438766" cy="369332"/>
          </a:xfrm>
          <a:prstGeom prst="rect">
            <a:avLst/>
          </a:prstGeom>
          <a:noFill/>
        </p:spPr>
        <p:txBody>
          <a:bodyPr wrap="square">
            <a:spAutoFit/>
          </a:bodyPr>
          <a:lstStyle/>
          <a:p>
            <a:pPr marL="285750" indent="-285750">
              <a:buFont typeface="Wingdings" panose="05000000000000000000" pitchFamily="2" charset="2"/>
              <a:buChar char="p"/>
            </a:pPr>
            <a:r>
              <a:rPr lang="zh-CN" altLang="en-US" dirty="0">
                <a:latin typeface="微软雅黑" panose="020B0503020204020204" pitchFamily="34" charset="-122"/>
                <a:ea typeface="微软雅黑" panose="020B0503020204020204" pitchFamily="34" charset="-122"/>
              </a:rPr>
              <a:t>模型求解</a:t>
            </a:r>
            <a:endParaRPr lang="zh-CN" altLang="en-US" dirty="0"/>
          </a:p>
        </p:txBody>
      </p:sp>
      <p:sp>
        <p:nvSpPr>
          <p:cNvPr id="12" name="文本框 11">
            <a:extLst>
              <a:ext uri="{FF2B5EF4-FFF2-40B4-BE49-F238E27FC236}">
                <a16:creationId xmlns:a16="http://schemas.microsoft.com/office/drawing/2014/main" id="{34C8FF94-456F-491E-9D20-40BB5725B065}"/>
              </a:ext>
            </a:extLst>
          </p:cNvPr>
          <p:cNvSpPr txBox="1"/>
          <p:nvPr/>
        </p:nvSpPr>
        <p:spPr>
          <a:xfrm>
            <a:off x="770936" y="1924695"/>
            <a:ext cx="4676274" cy="369332"/>
          </a:xfrm>
          <a:prstGeom prst="rect">
            <a:avLst/>
          </a:prstGeom>
          <a:noFill/>
        </p:spPr>
        <p:txBody>
          <a:bodyPr wrap="square" rtlCol="0">
            <a:spAutoFit/>
          </a:bodyPr>
          <a:lstStyle/>
          <a:p>
            <a:r>
              <a:rPr lang="zh-CN" altLang="en-US" dirty="0"/>
              <a:t>求解问题</a:t>
            </a:r>
            <a:r>
              <a:rPr lang="en-US" altLang="zh-CN" dirty="0"/>
              <a:t>2</a:t>
            </a:r>
            <a:r>
              <a:rPr lang="zh-CN" altLang="en-US" dirty="0"/>
              <a:t>即为求解右图的多目标规划问题</a:t>
            </a:r>
          </a:p>
        </p:txBody>
      </p:sp>
      <p:sp>
        <p:nvSpPr>
          <p:cNvPr id="13" name="文本框 12">
            <a:extLst>
              <a:ext uri="{FF2B5EF4-FFF2-40B4-BE49-F238E27FC236}">
                <a16:creationId xmlns:a16="http://schemas.microsoft.com/office/drawing/2014/main" id="{6FBE2DEA-31BD-4A6C-B8F8-699E9B78B3BE}"/>
              </a:ext>
            </a:extLst>
          </p:cNvPr>
          <p:cNvSpPr txBox="1"/>
          <p:nvPr/>
        </p:nvSpPr>
        <p:spPr>
          <a:xfrm>
            <a:off x="826168" y="3429000"/>
            <a:ext cx="1438766" cy="369332"/>
          </a:xfrm>
          <a:prstGeom prst="rect">
            <a:avLst/>
          </a:prstGeom>
          <a:noFill/>
        </p:spPr>
        <p:txBody>
          <a:bodyPr wrap="square">
            <a:spAutoFit/>
          </a:bodyPr>
          <a:lstStyle/>
          <a:p>
            <a:pPr marL="285750" indent="-285750">
              <a:buFont typeface="Wingdings" panose="05000000000000000000" pitchFamily="2" charset="2"/>
              <a:buChar char="p"/>
            </a:pPr>
            <a:r>
              <a:rPr lang="zh-CN" altLang="en-US" dirty="0">
                <a:latin typeface="微软雅黑" panose="020B0503020204020204" pitchFamily="34" charset="-122"/>
                <a:ea typeface="微软雅黑" panose="020B0503020204020204" pitchFamily="34" charset="-122"/>
              </a:rPr>
              <a:t>算法分析</a:t>
            </a:r>
            <a:endParaRPr lang="zh-CN" altLang="en-US" dirty="0"/>
          </a:p>
        </p:txBody>
      </p:sp>
      <p:sp>
        <p:nvSpPr>
          <p:cNvPr id="14" name="文本框 13">
            <a:extLst>
              <a:ext uri="{FF2B5EF4-FFF2-40B4-BE49-F238E27FC236}">
                <a16:creationId xmlns:a16="http://schemas.microsoft.com/office/drawing/2014/main" id="{CB656F21-7ECE-4E2D-98C4-4917851C858D}"/>
              </a:ext>
            </a:extLst>
          </p:cNvPr>
          <p:cNvSpPr txBox="1"/>
          <p:nvPr/>
        </p:nvSpPr>
        <p:spPr>
          <a:xfrm>
            <a:off x="890336" y="4106779"/>
            <a:ext cx="5384132" cy="1754326"/>
          </a:xfrm>
          <a:prstGeom prst="rect">
            <a:avLst/>
          </a:prstGeom>
          <a:noFill/>
        </p:spPr>
        <p:txBody>
          <a:bodyPr wrap="square" rtlCol="0">
            <a:spAutoFit/>
          </a:bodyPr>
          <a:lstStyle/>
          <a:p>
            <a:r>
              <a:rPr lang="en-US" altLang="zh-CN" dirty="0"/>
              <a:t>         </a:t>
            </a:r>
            <a:r>
              <a:rPr lang="zh-CN" altLang="en-US" dirty="0"/>
              <a:t>多目标问题是一个</a:t>
            </a:r>
            <a:r>
              <a:rPr lang="en-US" altLang="zh-CN" dirty="0"/>
              <a:t>NP</a:t>
            </a:r>
            <a:r>
              <a:rPr lang="zh-CN" altLang="en-US" dirty="0"/>
              <a:t>问题，直接迭代求解计算量较大，迭代收敛速度较慢，这里采用启发式遗传算法。</a:t>
            </a:r>
            <a:endParaRPr lang="en-US" altLang="zh-CN" dirty="0"/>
          </a:p>
          <a:p>
            <a:r>
              <a:rPr lang="zh-CN" altLang="en-US" dirty="0"/>
              <a:t>         即模拟达尔文进化论中的自然选择和生物遗传机理的计算模型，模拟自然进化过程找出最优解 。</a:t>
            </a:r>
            <a:endParaRPr lang="en-US" altLang="zh-CN" dirty="0"/>
          </a:p>
          <a:p>
            <a:r>
              <a:rPr lang="en-US" altLang="zh-CN" dirty="0"/>
              <a:t>         </a:t>
            </a:r>
            <a:r>
              <a:rPr lang="zh-CN" altLang="en-US" dirty="0">
                <a:solidFill>
                  <a:srgbClr val="2264A6"/>
                </a:solidFill>
              </a:rPr>
              <a:t>适者生存、自然选择</a:t>
            </a:r>
          </a:p>
        </p:txBody>
      </p:sp>
      <p:grpSp>
        <p:nvGrpSpPr>
          <p:cNvPr id="5" name="组合 4">
            <a:extLst>
              <a:ext uri="{FF2B5EF4-FFF2-40B4-BE49-F238E27FC236}">
                <a16:creationId xmlns:a16="http://schemas.microsoft.com/office/drawing/2014/main" id="{08B4E222-B48B-2171-5E80-0E48EFD731F3}"/>
              </a:ext>
            </a:extLst>
          </p:cNvPr>
          <p:cNvGrpSpPr/>
          <p:nvPr/>
        </p:nvGrpSpPr>
        <p:grpSpPr>
          <a:xfrm>
            <a:off x="8391894" y="4368373"/>
            <a:ext cx="42840" cy="35280"/>
            <a:chOff x="8391894" y="4368373"/>
            <a:chExt cx="42840" cy="35280"/>
          </a:xfrm>
        </p:grpSpPr>
        <mc:AlternateContent xmlns:mc="http://schemas.openxmlformats.org/markup-compatibility/2006" xmlns:p14="http://schemas.microsoft.com/office/powerpoint/2010/main">
          <mc:Choice Requires="p14">
            <p:contentPart p14:bwMode="auto" r:id="rId3">
              <p14:nvContentPartPr>
                <p14:cNvPr id="2" name="墨迹 1">
                  <a:extLst>
                    <a:ext uri="{FF2B5EF4-FFF2-40B4-BE49-F238E27FC236}">
                      <a16:creationId xmlns:a16="http://schemas.microsoft.com/office/drawing/2014/main" id="{0486A95A-75C8-6A19-3608-36903FACBBB7}"/>
                    </a:ext>
                  </a:extLst>
                </p14:cNvPr>
                <p14:cNvContentPartPr/>
                <p14:nvPr/>
              </p14:nvContentPartPr>
              <p14:xfrm>
                <a:off x="8391894" y="4397893"/>
                <a:ext cx="29520" cy="5760"/>
              </p14:xfrm>
            </p:contentPart>
          </mc:Choice>
          <mc:Fallback xmlns="">
            <p:pic>
              <p:nvPicPr>
                <p:cNvPr id="2" name="墨迹 1">
                  <a:extLst>
                    <a:ext uri="{FF2B5EF4-FFF2-40B4-BE49-F238E27FC236}">
                      <a16:creationId xmlns:a16="http://schemas.microsoft.com/office/drawing/2014/main" id="{0486A95A-75C8-6A19-3608-36903FACBBB7}"/>
                    </a:ext>
                  </a:extLst>
                </p:cNvPr>
                <p:cNvPicPr/>
                <p:nvPr/>
              </p:nvPicPr>
              <p:blipFill>
                <a:blip r:embed="rId4"/>
                <a:stretch>
                  <a:fillRect/>
                </a:stretch>
              </p:blipFill>
              <p:spPr>
                <a:xfrm>
                  <a:off x="8382894" y="4389253"/>
                  <a:ext cx="47160" cy="234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 name="墨迹 2">
                  <a:extLst>
                    <a:ext uri="{FF2B5EF4-FFF2-40B4-BE49-F238E27FC236}">
                      <a16:creationId xmlns:a16="http://schemas.microsoft.com/office/drawing/2014/main" id="{A5A668BE-DB60-682C-7AE6-8D6F8ED294E2}"/>
                    </a:ext>
                  </a:extLst>
                </p14:cNvPr>
                <p14:cNvContentPartPr/>
                <p14:nvPr/>
              </p14:nvContentPartPr>
              <p14:xfrm>
                <a:off x="8431494" y="4368373"/>
                <a:ext cx="3240" cy="32040"/>
              </p14:xfrm>
            </p:contentPart>
          </mc:Choice>
          <mc:Fallback xmlns="">
            <p:pic>
              <p:nvPicPr>
                <p:cNvPr id="3" name="墨迹 2">
                  <a:extLst>
                    <a:ext uri="{FF2B5EF4-FFF2-40B4-BE49-F238E27FC236}">
                      <a16:creationId xmlns:a16="http://schemas.microsoft.com/office/drawing/2014/main" id="{A5A668BE-DB60-682C-7AE6-8D6F8ED294E2}"/>
                    </a:ext>
                  </a:extLst>
                </p:cNvPr>
                <p:cNvPicPr/>
                <p:nvPr/>
              </p:nvPicPr>
              <p:blipFill>
                <a:blip r:embed="rId6"/>
                <a:stretch>
                  <a:fillRect/>
                </a:stretch>
              </p:blipFill>
              <p:spPr>
                <a:xfrm>
                  <a:off x="8422494" y="4359733"/>
                  <a:ext cx="20880" cy="49680"/>
                </a:xfrm>
                <a:prstGeom prst="rect">
                  <a:avLst/>
                </a:prstGeom>
              </p:spPr>
            </p:pic>
          </mc:Fallback>
        </mc:AlternateContent>
      </p:grpSp>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1DA293B9-56EF-D646-2E6E-60EC7B783A46}"/>
                  </a:ext>
                </a:extLst>
              </p:cNvPr>
              <p:cNvSpPr txBox="1"/>
              <p:nvPr/>
            </p:nvSpPr>
            <p:spPr>
              <a:xfrm>
                <a:off x="6455099" y="5397957"/>
                <a:ext cx="5127301" cy="381515"/>
              </a:xfrm>
              <a:prstGeom prst="rect">
                <a:avLst/>
              </a:prstGeom>
              <a:noFill/>
            </p:spPr>
            <p:txBody>
              <a:bodyPr wrap="none" rtlCol="0">
                <a:spAutoFit/>
              </a:bodyPr>
              <a:lstStyle/>
              <a:p>
                <a:r>
                  <a:rPr lang="zh-CN" altLang="en-US" dirty="0"/>
                  <a:t>其中</a:t>
                </a:r>
                <a14:m>
                  <m:oMath xmlns:m="http://schemas.openxmlformats.org/officeDocument/2006/math">
                    <m:sSub>
                      <m:sSubPr>
                        <m:ctrlPr>
                          <a:rPr lang="en-US" altLang="zh-CN" i="1" dirty="0" smtClean="0">
                            <a:latin typeface="Cambria Math" panose="02040503050406030204" pitchFamily="18" charset="0"/>
                          </a:rPr>
                        </m:ctrlPr>
                      </m:sSubPr>
                      <m:e>
                        <m:r>
                          <a:rPr lang="zh-CN" altLang="en-US" i="1" dirty="0" smtClean="0">
                            <a:latin typeface="Cambria Math" panose="02040503050406030204" pitchFamily="18" charset="0"/>
                          </a:rPr>
                          <m:t>𝛼</m:t>
                        </m:r>
                      </m:e>
                      <m:sub>
                        <m:r>
                          <a:rPr lang="zh-CN" altLang="en-US" i="1" dirty="0" smtClean="0">
                            <a:latin typeface="Cambria Math" panose="02040503050406030204" pitchFamily="18" charset="0"/>
                          </a:rPr>
                          <m:t>𝑖</m:t>
                        </m:r>
                        <m:r>
                          <a:rPr lang="en-US" altLang="zh-CN" i="1" dirty="0" smtClean="0">
                            <a:latin typeface="Cambria Math" panose="02040503050406030204" pitchFamily="18" charset="0"/>
                          </a:rPr>
                          <m:t>,</m:t>
                        </m:r>
                        <m:r>
                          <a:rPr lang="zh-CN" altLang="en-US" i="1" dirty="0" smtClean="0">
                            <a:latin typeface="Cambria Math" panose="02040503050406030204" pitchFamily="18" charset="0"/>
                          </a:rPr>
                          <m:t>𝑡</m:t>
                        </m:r>
                      </m:sub>
                    </m:sSub>
                  </m:oMath>
                </a14:m>
                <a:r>
                  <a:rPr lang="zh-CN" altLang="en-US" dirty="0"/>
                  <a:t>选取为附件二中过去五年损失率的平均值</a:t>
                </a:r>
              </a:p>
            </p:txBody>
          </p:sp>
        </mc:Choice>
        <mc:Fallback xmlns="">
          <p:sp>
            <p:nvSpPr>
              <p:cNvPr id="8" name="文本框 7">
                <a:extLst>
                  <a:ext uri="{FF2B5EF4-FFF2-40B4-BE49-F238E27FC236}">
                    <a16:creationId xmlns:a16="http://schemas.microsoft.com/office/drawing/2014/main" id="{1DA293B9-56EF-D646-2E6E-60EC7B783A46}"/>
                  </a:ext>
                </a:extLst>
              </p:cNvPr>
              <p:cNvSpPr txBox="1">
                <a:spLocks noRot="1" noChangeAspect="1" noMove="1" noResize="1" noEditPoints="1" noAdjustHandles="1" noChangeArrowheads="1" noChangeShapeType="1" noTextEdit="1"/>
              </p:cNvSpPr>
              <p:nvPr/>
            </p:nvSpPr>
            <p:spPr>
              <a:xfrm>
                <a:off x="6455099" y="5397957"/>
                <a:ext cx="5127301" cy="381515"/>
              </a:xfrm>
              <a:prstGeom prst="rect">
                <a:avLst/>
              </a:prstGeom>
              <a:blipFill>
                <a:blip r:embed="rId7"/>
                <a:stretch>
                  <a:fillRect l="-1070" t="-12698" r="-357" b="-1587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8B2E10B9-B7FB-B384-32E3-E73732642FF3}"/>
                  </a:ext>
                </a:extLst>
              </p:cNvPr>
              <p:cNvSpPr txBox="1"/>
              <p:nvPr/>
            </p:nvSpPr>
            <p:spPr>
              <a:xfrm>
                <a:off x="6451600" y="5970230"/>
                <a:ext cx="6097002" cy="381515"/>
              </a:xfrm>
              <a:prstGeom prst="rect">
                <a:avLst/>
              </a:prstGeom>
              <a:noFill/>
            </p:spPr>
            <p:txBody>
              <a:bodyPr wrap="square">
                <a:spAutoFit/>
              </a:bodyPr>
              <a:lstStyle/>
              <a:p>
                <a14:m>
                  <m:oMath xmlns:m="http://schemas.openxmlformats.org/officeDocument/2006/math">
                    <m:sSub>
                      <m:sSubPr>
                        <m:ctrlPr>
                          <a:rPr lang="en-US" altLang="zh-CN" i="1" dirty="0" smtClean="0">
                            <a:solidFill>
                              <a:schemeClr val="tx1"/>
                            </a:solidFill>
                            <a:latin typeface="Cambria Math" panose="02040503050406030204" pitchFamily="18" charset="0"/>
                          </a:rPr>
                        </m:ctrlPr>
                      </m:sSubPr>
                      <m:e>
                        <m:acc>
                          <m:accPr>
                            <m:chr m:val="̂"/>
                            <m:ctrlPr>
                              <a:rPr lang="en-US" altLang="zh-CN" i="1" dirty="0">
                                <a:solidFill>
                                  <a:schemeClr val="tx1"/>
                                </a:solidFill>
                                <a:latin typeface="Cambria Math" panose="02040503050406030204" pitchFamily="18" charset="0"/>
                              </a:rPr>
                            </m:ctrlPr>
                          </m:accPr>
                          <m:e>
                            <m:r>
                              <a:rPr lang="en-US" altLang="zh-CN" i="1" dirty="0">
                                <a:solidFill>
                                  <a:schemeClr val="tx1"/>
                                </a:solidFill>
                                <a:latin typeface="Cambria Math" panose="02040503050406030204" pitchFamily="18" charset="0"/>
                              </a:rPr>
                              <m:t>𝑥</m:t>
                            </m:r>
                          </m:e>
                        </m:acc>
                      </m:e>
                      <m:sub>
                        <m:r>
                          <a:rPr lang="en-US" altLang="zh-CN" i="1" dirty="0">
                            <a:solidFill>
                              <a:schemeClr val="tx1"/>
                            </a:solidFill>
                            <a:latin typeface="Cambria Math" panose="02040503050406030204" pitchFamily="18" charset="0"/>
                          </a:rPr>
                          <m:t>𝑖</m:t>
                        </m:r>
                        <m:r>
                          <a:rPr lang="en-US" altLang="zh-CN" i="1" dirty="0">
                            <a:solidFill>
                              <a:schemeClr val="tx1"/>
                            </a:solidFill>
                            <a:latin typeface="Cambria Math" panose="02040503050406030204" pitchFamily="18" charset="0"/>
                          </a:rPr>
                          <m:t>,</m:t>
                        </m:r>
                        <m:r>
                          <a:rPr lang="en-US" altLang="zh-CN" i="1" dirty="0">
                            <a:solidFill>
                              <a:schemeClr val="tx1"/>
                            </a:solidFill>
                            <a:latin typeface="Cambria Math" panose="02040503050406030204" pitchFamily="18" charset="0"/>
                          </a:rPr>
                          <m:t>𝑡</m:t>
                        </m:r>
                      </m:sub>
                    </m:sSub>
                  </m:oMath>
                </a14:m>
                <a:r>
                  <a:rPr lang="zh-CN" altLang="en-US" dirty="0"/>
                  <a:t> 选取为附件一中供货商历史供货的平均值</a:t>
                </a:r>
              </a:p>
            </p:txBody>
          </p:sp>
        </mc:Choice>
        <mc:Fallback xmlns="">
          <p:sp>
            <p:nvSpPr>
              <p:cNvPr id="15" name="文本框 14">
                <a:extLst>
                  <a:ext uri="{FF2B5EF4-FFF2-40B4-BE49-F238E27FC236}">
                    <a16:creationId xmlns:a16="http://schemas.microsoft.com/office/drawing/2014/main" id="{8B2E10B9-B7FB-B384-32E3-E73732642FF3}"/>
                  </a:ext>
                </a:extLst>
              </p:cNvPr>
              <p:cNvSpPr txBox="1">
                <a:spLocks noRot="1" noChangeAspect="1" noMove="1" noResize="1" noEditPoints="1" noAdjustHandles="1" noChangeArrowheads="1" noChangeShapeType="1" noTextEdit="1"/>
              </p:cNvSpPr>
              <p:nvPr/>
            </p:nvSpPr>
            <p:spPr>
              <a:xfrm>
                <a:off x="6451600" y="5970230"/>
                <a:ext cx="6097002" cy="381515"/>
              </a:xfrm>
              <a:prstGeom prst="rect">
                <a:avLst/>
              </a:prstGeom>
              <a:blipFill>
                <a:blip r:embed="rId8"/>
                <a:stretch>
                  <a:fillRect t="-12698" b="-1587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683818029"/>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50C9676F-12A5-4AB5-B5A0-35D94D203D43}"/>
              </a:ext>
            </a:extLst>
          </p:cNvPr>
          <p:cNvSpPr>
            <a:spLocks noGrp="1"/>
          </p:cNvSpPr>
          <p:nvPr>
            <p:ph type="sldNum" sz="quarter" idx="4"/>
          </p:nvPr>
        </p:nvSpPr>
        <p:spPr/>
        <p:txBody>
          <a:bodyPr/>
          <a:lstStyle/>
          <a:p>
            <a:pPr>
              <a:defRPr/>
            </a:pPr>
            <a:fld id="{D837C82C-25B3-469D-B1C1-F7501E47E3EE}" type="slidenum">
              <a:rPr lang="zh-CN" altLang="en-US" smtClean="0"/>
              <a:t>12</a:t>
            </a:fld>
            <a:endParaRPr lang="zh-CN" altLang="en-US" dirty="0"/>
          </a:p>
        </p:txBody>
      </p:sp>
      <p:sp>
        <p:nvSpPr>
          <p:cNvPr id="7" name="文本框 6">
            <a:extLst>
              <a:ext uri="{FF2B5EF4-FFF2-40B4-BE49-F238E27FC236}">
                <a16:creationId xmlns:a16="http://schemas.microsoft.com/office/drawing/2014/main" id="{6A19E4B2-BEFC-4ACF-837B-95B82803C59B}"/>
              </a:ext>
            </a:extLst>
          </p:cNvPr>
          <p:cNvSpPr txBox="1"/>
          <p:nvPr/>
        </p:nvSpPr>
        <p:spPr>
          <a:xfrm>
            <a:off x="609600" y="1569516"/>
            <a:ext cx="1438766" cy="369332"/>
          </a:xfrm>
          <a:prstGeom prst="rect">
            <a:avLst/>
          </a:prstGeom>
          <a:noFill/>
        </p:spPr>
        <p:txBody>
          <a:bodyPr wrap="square">
            <a:spAutoFit/>
          </a:bodyPr>
          <a:lstStyle/>
          <a:p>
            <a:pPr marL="285750" indent="-285750">
              <a:buFont typeface="Wingdings" panose="05000000000000000000" pitchFamily="2" charset="2"/>
              <a:buChar char="p"/>
            </a:pPr>
            <a:r>
              <a:rPr lang="zh-CN" altLang="en-US" dirty="0">
                <a:latin typeface="微软雅黑" panose="020B0503020204020204" pitchFamily="34" charset="-122"/>
                <a:ea typeface="微软雅黑" panose="020B0503020204020204" pitchFamily="34" charset="-122"/>
              </a:rPr>
              <a:t>遗传算法</a:t>
            </a:r>
            <a:endParaRPr lang="zh-CN" altLang="en-US" dirty="0"/>
          </a:p>
        </p:txBody>
      </p:sp>
      <p:sp>
        <p:nvSpPr>
          <p:cNvPr id="8" name="标题 1">
            <a:extLst>
              <a:ext uri="{FF2B5EF4-FFF2-40B4-BE49-F238E27FC236}">
                <a16:creationId xmlns:a16="http://schemas.microsoft.com/office/drawing/2014/main" id="{14712349-E78C-44D9-ACFB-3DEFD587F09D}"/>
              </a:ext>
            </a:extLst>
          </p:cNvPr>
          <p:cNvSpPr txBox="1">
            <a:spLocks/>
          </p:cNvSpPr>
          <p:nvPr/>
        </p:nvSpPr>
        <p:spPr bwMode="auto">
          <a:xfrm>
            <a:off x="609600" y="306722"/>
            <a:ext cx="9403921" cy="976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l" rtl="0" eaLnBrk="0" fontAlgn="base" hangingPunct="0">
              <a:spcBef>
                <a:spcPct val="0"/>
              </a:spcBef>
              <a:spcAft>
                <a:spcPct val="0"/>
              </a:spcAft>
              <a:defRPr sz="3300" b="1" kern="1200">
                <a:solidFill>
                  <a:srgbClr val="002060"/>
                </a:solidFill>
                <a:latin typeface="微软雅黑" panose="020B0503020204020204" pitchFamily="34" charset="-122"/>
                <a:ea typeface="微软雅黑" panose="020B0503020204020204" pitchFamily="34" charset="-122"/>
                <a:cs typeface="+mj-cs"/>
              </a:defRPr>
            </a:lvl1pPr>
            <a:lvl2pPr algn="ctr" rtl="0" eaLnBrk="0" fontAlgn="base" hangingPunct="0">
              <a:spcBef>
                <a:spcPct val="0"/>
              </a:spcBef>
              <a:spcAft>
                <a:spcPct val="0"/>
              </a:spcAft>
              <a:defRPr sz="3300">
                <a:solidFill>
                  <a:schemeClr val="tx1"/>
                </a:solidFill>
                <a:latin typeface="Calibri" panose="020F0502020204030204" pitchFamily="34" charset="0"/>
                <a:ea typeface="宋体" panose="02010600030101010101" pitchFamily="2" charset="-122"/>
              </a:defRPr>
            </a:lvl2pPr>
            <a:lvl3pPr algn="ctr" rtl="0" eaLnBrk="0" fontAlgn="base" hangingPunct="0">
              <a:spcBef>
                <a:spcPct val="0"/>
              </a:spcBef>
              <a:spcAft>
                <a:spcPct val="0"/>
              </a:spcAft>
              <a:defRPr sz="3300">
                <a:solidFill>
                  <a:schemeClr val="tx1"/>
                </a:solidFill>
                <a:latin typeface="Calibri" panose="020F0502020204030204" pitchFamily="34" charset="0"/>
                <a:ea typeface="宋体" panose="02010600030101010101" pitchFamily="2" charset="-122"/>
              </a:defRPr>
            </a:lvl3pPr>
            <a:lvl4pPr algn="ctr" rtl="0" eaLnBrk="0" fontAlgn="base" hangingPunct="0">
              <a:spcBef>
                <a:spcPct val="0"/>
              </a:spcBef>
              <a:spcAft>
                <a:spcPct val="0"/>
              </a:spcAft>
              <a:defRPr sz="3300">
                <a:solidFill>
                  <a:schemeClr val="tx1"/>
                </a:solidFill>
                <a:latin typeface="Calibri" panose="020F0502020204030204" pitchFamily="34" charset="0"/>
                <a:ea typeface="宋体" panose="02010600030101010101" pitchFamily="2" charset="-122"/>
              </a:defRPr>
            </a:lvl4pPr>
            <a:lvl5pPr algn="ctr" rtl="0" eaLnBrk="0" fontAlgn="base" hangingPunct="0">
              <a:spcBef>
                <a:spcPct val="0"/>
              </a:spcBef>
              <a:spcAft>
                <a:spcPct val="0"/>
              </a:spcAft>
              <a:defRPr sz="3300">
                <a:solidFill>
                  <a:schemeClr val="tx1"/>
                </a:solidFill>
                <a:latin typeface="Calibri" panose="020F0502020204030204" pitchFamily="34" charset="0"/>
                <a:ea typeface="宋体" panose="02010600030101010101" pitchFamily="2" charset="-122"/>
              </a:defRPr>
            </a:lvl5pPr>
            <a:lvl6pPr marL="342900" algn="ctr" rtl="0" eaLnBrk="1" fontAlgn="base" hangingPunct="1">
              <a:spcBef>
                <a:spcPct val="0"/>
              </a:spcBef>
              <a:spcAft>
                <a:spcPct val="0"/>
              </a:spcAft>
              <a:defRPr sz="3300">
                <a:solidFill>
                  <a:schemeClr val="tx1"/>
                </a:solidFill>
                <a:latin typeface="Calibri" panose="020F0502020204030204" pitchFamily="34" charset="0"/>
              </a:defRPr>
            </a:lvl6pPr>
            <a:lvl7pPr marL="685800" algn="ctr" rtl="0" eaLnBrk="1" fontAlgn="base" hangingPunct="1">
              <a:spcBef>
                <a:spcPct val="0"/>
              </a:spcBef>
              <a:spcAft>
                <a:spcPct val="0"/>
              </a:spcAft>
              <a:defRPr sz="3300">
                <a:solidFill>
                  <a:schemeClr val="tx1"/>
                </a:solidFill>
                <a:latin typeface="Calibri" panose="020F0502020204030204" pitchFamily="34" charset="0"/>
              </a:defRPr>
            </a:lvl7pPr>
            <a:lvl8pPr marL="1028700" algn="ctr" rtl="0" eaLnBrk="1" fontAlgn="base" hangingPunct="1">
              <a:spcBef>
                <a:spcPct val="0"/>
              </a:spcBef>
              <a:spcAft>
                <a:spcPct val="0"/>
              </a:spcAft>
              <a:defRPr sz="3300">
                <a:solidFill>
                  <a:schemeClr val="tx1"/>
                </a:solidFill>
                <a:latin typeface="Calibri" panose="020F0502020204030204" pitchFamily="34" charset="0"/>
              </a:defRPr>
            </a:lvl8pPr>
            <a:lvl9pPr marL="1371600" algn="ctr" rtl="0" eaLnBrk="1" fontAlgn="base" hangingPunct="1">
              <a:spcBef>
                <a:spcPct val="0"/>
              </a:spcBef>
              <a:spcAft>
                <a:spcPct val="0"/>
              </a:spcAft>
              <a:defRPr sz="3300">
                <a:solidFill>
                  <a:schemeClr val="tx1"/>
                </a:solidFill>
                <a:latin typeface="Calibri" panose="020F0502020204030204" pitchFamily="34" charset="0"/>
              </a:defRPr>
            </a:lvl9pPr>
          </a:lstStyle>
          <a:p>
            <a:r>
              <a:rPr lang="zh-CN" altLang="en-US" sz="2400" dirty="0"/>
              <a:t>问题二</a:t>
            </a:r>
          </a:p>
        </p:txBody>
      </p:sp>
      <p:sp>
        <p:nvSpPr>
          <p:cNvPr id="11" name="文本框 10">
            <a:extLst>
              <a:ext uri="{FF2B5EF4-FFF2-40B4-BE49-F238E27FC236}">
                <a16:creationId xmlns:a16="http://schemas.microsoft.com/office/drawing/2014/main" id="{8BCEB6F0-937F-4FBD-B8E2-2EF32395DCB9}"/>
              </a:ext>
            </a:extLst>
          </p:cNvPr>
          <p:cNvSpPr txBox="1"/>
          <p:nvPr/>
        </p:nvSpPr>
        <p:spPr>
          <a:xfrm>
            <a:off x="609600" y="2111533"/>
            <a:ext cx="6971533" cy="3416320"/>
          </a:xfrm>
          <a:prstGeom prst="rect">
            <a:avLst/>
          </a:prstGeom>
          <a:noFill/>
        </p:spPr>
        <p:txBody>
          <a:bodyPr wrap="square" rtlCol="0">
            <a:spAutoFit/>
          </a:bodyPr>
          <a:lstStyle/>
          <a:p>
            <a:r>
              <a:rPr lang="en-US" altLang="zh-CN" dirty="0"/>
              <a:t>1. </a:t>
            </a:r>
            <a:r>
              <a:rPr lang="zh-CN" altLang="en-US" dirty="0"/>
              <a:t>各初始化种群：随机生成初始的解决方案集合，称为种群。</a:t>
            </a:r>
          </a:p>
          <a:p>
            <a:r>
              <a:rPr lang="en-US" altLang="zh-CN" dirty="0"/>
              <a:t>2. </a:t>
            </a:r>
            <a:r>
              <a:rPr lang="zh-CN" altLang="en-US" dirty="0"/>
              <a:t>适应度评估：对每个个体（解决方案）计算适应度，评估其在问题空间中的优劣程度。</a:t>
            </a:r>
          </a:p>
          <a:p>
            <a:r>
              <a:rPr lang="en-US" altLang="zh-CN" dirty="0"/>
              <a:t>3. </a:t>
            </a:r>
            <a:r>
              <a:rPr lang="zh-CN" altLang="en-US" dirty="0"/>
              <a:t>选择：根据个体的适应度，选择一定数量的个体作为父代，用于繁殖下一代。</a:t>
            </a:r>
          </a:p>
          <a:p>
            <a:r>
              <a:rPr lang="en-US" altLang="zh-CN" dirty="0"/>
              <a:t>4. </a:t>
            </a:r>
            <a:r>
              <a:rPr lang="zh-CN" altLang="en-US" dirty="0"/>
              <a:t>交叉（交配）：通过交换父代个体的基因信息，产生新的个体，称为子代。交叉操作模拟了生物中的基因重组过程。</a:t>
            </a:r>
          </a:p>
          <a:p>
            <a:r>
              <a:rPr lang="en-US" altLang="zh-CN" dirty="0"/>
              <a:t>5. </a:t>
            </a:r>
            <a:r>
              <a:rPr lang="zh-CN" altLang="en-US" dirty="0"/>
              <a:t>变异：对子代进行一定概率的变异操作，引入新的基因信息，增加种群的多样性。</a:t>
            </a:r>
          </a:p>
          <a:p>
            <a:r>
              <a:rPr lang="en-US" altLang="zh-CN" dirty="0"/>
              <a:t>6. </a:t>
            </a:r>
            <a:r>
              <a:rPr lang="zh-CN" altLang="en-US" dirty="0"/>
              <a:t>替换：用新生成的子代替换掉部分父代，形成新一代种群。</a:t>
            </a:r>
          </a:p>
          <a:p>
            <a:r>
              <a:rPr lang="en-US" altLang="zh-CN" dirty="0"/>
              <a:t>7. </a:t>
            </a:r>
            <a:r>
              <a:rPr lang="zh-CN" altLang="en-US" dirty="0"/>
              <a:t>重复迭代：重复进行选择、交叉、变异等操作，直到满足终止条件（如达到最大迭代次数、达到预设的适应度阈值等）。</a:t>
            </a:r>
          </a:p>
        </p:txBody>
      </p:sp>
    </p:spTree>
    <p:extLst>
      <p:ext uri="{BB962C8B-B14F-4D97-AF65-F5344CB8AC3E}">
        <p14:creationId xmlns:p14="http://schemas.microsoft.com/office/powerpoint/2010/main" val="1720272511"/>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89F03D0D-CFBD-4067-9EFB-2308A0989F06}"/>
              </a:ext>
            </a:extLst>
          </p:cNvPr>
          <p:cNvSpPr>
            <a:spLocks noGrp="1"/>
          </p:cNvSpPr>
          <p:nvPr>
            <p:ph type="sldNum" sz="quarter" idx="4"/>
          </p:nvPr>
        </p:nvSpPr>
        <p:spPr/>
        <p:txBody>
          <a:bodyPr/>
          <a:lstStyle/>
          <a:p>
            <a:pPr>
              <a:defRPr/>
            </a:pPr>
            <a:fld id="{D837C82C-25B3-469D-B1C1-F7501E47E3EE}" type="slidenum">
              <a:rPr lang="zh-CN" altLang="en-US" smtClean="0"/>
              <a:t>13</a:t>
            </a:fld>
            <a:endParaRPr lang="zh-CN" altLang="en-US" dirty="0"/>
          </a:p>
        </p:txBody>
      </p:sp>
      <p:sp>
        <p:nvSpPr>
          <p:cNvPr id="8" name="标题 1">
            <a:extLst>
              <a:ext uri="{FF2B5EF4-FFF2-40B4-BE49-F238E27FC236}">
                <a16:creationId xmlns:a16="http://schemas.microsoft.com/office/drawing/2014/main" id="{8F7883EB-A366-45DC-8AED-50426386B9E9}"/>
              </a:ext>
            </a:extLst>
          </p:cNvPr>
          <p:cNvSpPr>
            <a:spLocks noGrp="1"/>
          </p:cNvSpPr>
          <p:nvPr>
            <p:ph type="title"/>
          </p:nvPr>
        </p:nvSpPr>
        <p:spPr>
          <a:xfrm>
            <a:off x="609600" y="274638"/>
            <a:ext cx="9404350" cy="976312"/>
          </a:xfrm>
        </p:spPr>
        <p:txBody>
          <a:bodyPr/>
          <a:lstStyle/>
          <a:p>
            <a:r>
              <a:rPr lang="zh-CN" altLang="en-US" sz="2400" dirty="0"/>
              <a:t>问题二</a:t>
            </a:r>
          </a:p>
        </p:txBody>
      </p:sp>
      <p:grpSp>
        <p:nvGrpSpPr>
          <p:cNvPr id="14" name="组合 13">
            <a:extLst>
              <a:ext uri="{FF2B5EF4-FFF2-40B4-BE49-F238E27FC236}">
                <a16:creationId xmlns:a16="http://schemas.microsoft.com/office/drawing/2014/main" id="{20109C50-A6BA-4312-A563-D031C26A7B7D}"/>
              </a:ext>
            </a:extLst>
          </p:cNvPr>
          <p:cNvGrpSpPr/>
          <p:nvPr/>
        </p:nvGrpSpPr>
        <p:grpSpPr>
          <a:xfrm>
            <a:off x="6365383" y="2646474"/>
            <a:ext cx="4744434" cy="2786718"/>
            <a:chOff x="6096000" y="1723511"/>
            <a:chExt cx="4744434" cy="2786718"/>
          </a:xfrm>
        </p:grpSpPr>
        <p:pic>
          <p:nvPicPr>
            <p:cNvPr id="10" name="图片 9">
              <a:extLst>
                <a:ext uri="{FF2B5EF4-FFF2-40B4-BE49-F238E27FC236}">
                  <a16:creationId xmlns:a16="http://schemas.microsoft.com/office/drawing/2014/main" id="{2A0FB029-320B-4AC4-B6CC-107EACEA8638}"/>
                </a:ext>
              </a:extLst>
            </p:cNvPr>
            <p:cNvPicPr>
              <a:picLocks noChangeAspect="1"/>
            </p:cNvPicPr>
            <p:nvPr/>
          </p:nvPicPr>
          <p:blipFill>
            <a:blip r:embed="rId2"/>
            <a:stretch>
              <a:fillRect/>
            </a:stretch>
          </p:blipFill>
          <p:spPr>
            <a:xfrm>
              <a:off x="6096000" y="1723511"/>
              <a:ext cx="4744434" cy="2012212"/>
            </a:xfrm>
            <a:prstGeom prst="rect">
              <a:avLst/>
            </a:prstGeom>
          </p:spPr>
        </p:pic>
        <p:pic>
          <p:nvPicPr>
            <p:cNvPr id="11" name="图片 10">
              <a:extLst>
                <a:ext uri="{FF2B5EF4-FFF2-40B4-BE49-F238E27FC236}">
                  <a16:creationId xmlns:a16="http://schemas.microsoft.com/office/drawing/2014/main" id="{EB047688-1661-4A20-BB8A-502BB9EF3C30}"/>
                </a:ext>
              </a:extLst>
            </p:cNvPr>
            <p:cNvPicPr>
              <a:picLocks noChangeAspect="1"/>
            </p:cNvPicPr>
            <p:nvPr/>
          </p:nvPicPr>
          <p:blipFill>
            <a:blip r:embed="rId3"/>
            <a:stretch>
              <a:fillRect/>
            </a:stretch>
          </p:blipFill>
          <p:spPr>
            <a:xfrm>
              <a:off x="6276495" y="3727703"/>
              <a:ext cx="4375464" cy="782526"/>
            </a:xfrm>
            <a:prstGeom prst="rect">
              <a:avLst/>
            </a:prstGeom>
          </p:spPr>
        </p:pic>
      </p:grpSp>
      <p:pic>
        <p:nvPicPr>
          <p:cNvPr id="12" name="图片 11">
            <a:extLst>
              <a:ext uri="{FF2B5EF4-FFF2-40B4-BE49-F238E27FC236}">
                <a16:creationId xmlns:a16="http://schemas.microsoft.com/office/drawing/2014/main" id="{35E27AA1-0188-4B72-8ECB-85A382B29AA5}"/>
              </a:ext>
            </a:extLst>
          </p:cNvPr>
          <p:cNvPicPr>
            <a:picLocks noChangeAspect="1"/>
          </p:cNvPicPr>
          <p:nvPr/>
        </p:nvPicPr>
        <p:blipFill>
          <a:blip r:embed="rId4"/>
          <a:stretch>
            <a:fillRect/>
          </a:stretch>
        </p:blipFill>
        <p:spPr>
          <a:xfrm>
            <a:off x="672660" y="2646474"/>
            <a:ext cx="4620704" cy="2704802"/>
          </a:xfrm>
          <a:prstGeom prst="rect">
            <a:avLst/>
          </a:prstGeom>
        </p:spPr>
      </p:pic>
      <p:sp>
        <p:nvSpPr>
          <p:cNvPr id="13" name="文本框 12">
            <a:extLst>
              <a:ext uri="{FF2B5EF4-FFF2-40B4-BE49-F238E27FC236}">
                <a16:creationId xmlns:a16="http://schemas.microsoft.com/office/drawing/2014/main" id="{1484C542-B895-43AC-BB2C-5D47EC59CF5E}"/>
              </a:ext>
            </a:extLst>
          </p:cNvPr>
          <p:cNvSpPr txBox="1"/>
          <p:nvPr/>
        </p:nvSpPr>
        <p:spPr>
          <a:xfrm>
            <a:off x="609600" y="1423470"/>
            <a:ext cx="3278574" cy="369332"/>
          </a:xfrm>
          <a:prstGeom prst="rect">
            <a:avLst/>
          </a:prstGeom>
          <a:noFill/>
        </p:spPr>
        <p:txBody>
          <a:bodyPr wrap="square" rtlCol="0">
            <a:spAutoFit/>
          </a:bodyPr>
          <a:lstStyle/>
          <a:p>
            <a:r>
              <a:rPr lang="zh-CN" altLang="en-US" dirty="0"/>
              <a:t>算法求解模型的迭代过程如下：</a:t>
            </a:r>
          </a:p>
        </p:txBody>
      </p:sp>
    </p:spTree>
    <p:extLst>
      <p:ext uri="{BB962C8B-B14F-4D97-AF65-F5344CB8AC3E}">
        <p14:creationId xmlns:p14="http://schemas.microsoft.com/office/powerpoint/2010/main" val="2298099099"/>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BD9C6410-3321-4170-BD2F-09F2CA388C6A}"/>
              </a:ext>
            </a:extLst>
          </p:cNvPr>
          <p:cNvSpPr>
            <a:spLocks noGrp="1"/>
          </p:cNvSpPr>
          <p:nvPr>
            <p:ph type="sldNum" sz="quarter" idx="4"/>
          </p:nvPr>
        </p:nvSpPr>
        <p:spPr/>
        <p:txBody>
          <a:bodyPr/>
          <a:lstStyle/>
          <a:p>
            <a:pPr>
              <a:defRPr/>
            </a:pPr>
            <a:fld id="{D837C82C-25B3-469D-B1C1-F7501E47E3EE}" type="slidenum">
              <a:rPr lang="zh-CN" altLang="en-US" smtClean="0"/>
              <a:t>14</a:t>
            </a:fld>
            <a:endParaRPr lang="zh-CN" altLang="en-US" dirty="0"/>
          </a:p>
        </p:txBody>
      </p:sp>
      <p:sp>
        <p:nvSpPr>
          <p:cNvPr id="7" name="标题 1">
            <a:extLst>
              <a:ext uri="{FF2B5EF4-FFF2-40B4-BE49-F238E27FC236}">
                <a16:creationId xmlns:a16="http://schemas.microsoft.com/office/drawing/2014/main" id="{CB25F4CF-75E0-661E-50AD-4A73DA8D39DF}"/>
              </a:ext>
            </a:extLst>
          </p:cNvPr>
          <p:cNvSpPr>
            <a:spLocks noGrp="1"/>
          </p:cNvSpPr>
          <p:nvPr>
            <p:ph type="title"/>
          </p:nvPr>
        </p:nvSpPr>
        <p:spPr>
          <a:xfrm>
            <a:off x="609600" y="274638"/>
            <a:ext cx="9403921" cy="976312"/>
          </a:xfrm>
        </p:spPr>
        <p:txBody>
          <a:bodyPr/>
          <a:lstStyle/>
          <a:p>
            <a:r>
              <a:rPr lang="zh-CN" altLang="en-US" sz="2400" dirty="0"/>
              <a:t>问题三</a:t>
            </a:r>
          </a:p>
        </p:txBody>
      </p:sp>
      <p:sp>
        <p:nvSpPr>
          <p:cNvPr id="5" name="文本框 4">
            <a:extLst>
              <a:ext uri="{FF2B5EF4-FFF2-40B4-BE49-F238E27FC236}">
                <a16:creationId xmlns:a16="http://schemas.microsoft.com/office/drawing/2014/main" id="{EF4165AA-28AB-486C-A05E-A17A18840FFE}"/>
              </a:ext>
            </a:extLst>
          </p:cNvPr>
          <p:cNvSpPr txBox="1"/>
          <p:nvPr/>
        </p:nvSpPr>
        <p:spPr>
          <a:xfrm>
            <a:off x="511342" y="1407968"/>
            <a:ext cx="11169315" cy="923330"/>
          </a:xfrm>
          <a:prstGeom prst="rect">
            <a:avLst/>
          </a:prstGeom>
          <a:noFill/>
        </p:spPr>
        <p:txBody>
          <a:bodyPr wrap="square">
            <a:spAutoFit/>
          </a:bodyPr>
          <a:lstStyle/>
          <a:p>
            <a:r>
              <a:rPr lang="en-US" altLang="zh-CN" dirty="0">
                <a:solidFill>
                  <a:srgbClr val="000000"/>
                </a:solidFill>
                <a:latin typeface="SimSun" panose="02010600030101010101" pitchFamily="2" charset="-122"/>
                <a:ea typeface="SimSun" panose="02010600030101010101" pitchFamily="2" charset="-122"/>
              </a:rPr>
              <a:t>3</a:t>
            </a:r>
            <a:r>
              <a:rPr lang="zh-CN" altLang="en-US" dirty="0">
                <a:solidFill>
                  <a:srgbClr val="000000"/>
                </a:solidFill>
                <a:latin typeface="SimSun" panose="02010600030101010101" pitchFamily="2" charset="-122"/>
                <a:ea typeface="SimSun" panose="02010600030101010101" pitchFamily="2" charset="-122"/>
              </a:rPr>
              <a:t>．该企业为了压缩生产成本，现计划尽量多地采购 </a:t>
            </a:r>
            <a:r>
              <a:rPr lang="en-US" altLang="zh-CN" dirty="0">
                <a:solidFill>
                  <a:srgbClr val="000000"/>
                </a:solidFill>
                <a:latin typeface="SimSun" panose="02010600030101010101" pitchFamily="2" charset="-122"/>
                <a:ea typeface="SimSun" panose="02010600030101010101" pitchFamily="2" charset="-122"/>
              </a:rPr>
              <a:t>A </a:t>
            </a:r>
            <a:r>
              <a:rPr lang="zh-CN" altLang="en-US" dirty="0">
                <a:solidFill>
                  <a:srgbClr val="000000"/>
                </a:solidFill>
                <a:latin typeface="SimSun" panose="02010600030101010101" pitchFamily="2" charset="-122"/>
                <a:ea typeface="SimSun" panose="02010600030101010101" pitchFamily="2" charset="-122"/>
              </a:rPr>
              <a:t>类和尽量少地采购 </a:t>
            </a:r>
            <a:r>
              <a:rPr lang="en-US" altLang="zh-CN" dirty="0">
                <a:solidFill>
                  <a:srgbClr val="000000"/>
                </a:solidFill>
                <a:latin typeface="SimSun" panose="02010600030101010101" pitchFamily="2" charset="-122"/>
                <a:ea typeface="SimSun" panose="02010600030101010101" pitchFamily="2" charset="-122"/>
              </a:rPr>
              <a:t>C </a:t>
            </a:r>
            <a:r>
              <a:rPr lang="zh-CN" altLang="en-US" dirty="0">
                <a:solidFill>
                  <a:srgbClr val="000000"/>
                </a:solidFill>
                <a:latin typeface="SimSun" panose="02010600030101010101" pitchFamily="2" charset="-122"/>
                <a:ea typeface="SimSun" panose="02010600030101010101" pitchFamily="2" charset="-122"/>
              </a:rPr>
              <a:t>类原材料，以</a:t>
            </a:r>
            <a:r>
              <a:rPr lang="zh-CN" altLang="en-US" dirty="0">
                <a:solidFill>
                  <a:srgbClr val="2264A6"/>
                </a:solidFill>
                <a:latin typeface="SimSun" panose="02010600030101010101" pitchFamily="2" charset="-122"/>
                <a:ea typeface="SimSun" panose="02010600030101010101" pitchFamily="2" charset="-122"/>
              </a:rPr>
              <a:t>减少转运及仓储的成本</a:t>
            </a:r>
            <a:r>
              <a:rPr lang="zh-CN" altLang="en-US" dirty="0">
                <a:solidFill>
                  <a:srgbClr val="000000"/>
                </a:solidFill>
                <a:latin typeface="SimSun" panose="02010600030101010101" pitchFamily="2" charset="-122"/>
                <a:ea typeface="SimSun" panose="02010600030101010101" pitchFamily="2" charset="-122"/>
              </a:rPr>
              <a:t>，同时希望转运商的</a:t>
            </a:r>
            <a:r>
              <a:rPr lang="zh-CN" altLang="en-US" dirty="0">
                <a:solidFill>
                  <a:srgbClr val="2264A6"/>
                </a:solidFill>
                <a:latin typeface="SimSun" panose="02010600030101010101" pitchFamily="2" charset="-122"/>
                <a:ea typeface="SimSun" panose="02010600030101010101" pitchFamily="2" charset="-122"/>
              </a:rPr>
              <a:t>转运损耗率尽量少</a:t>
            </a:r>
            <a:r>
              <a:rPr lang="zh-CN" altLang="en-US" dirty="0">
                <a:solidFill>
                  <a:srgbClr val="000000"/>
                </a:solidFill>
                <a:latin typeface="SimSun" panose="02010600030101010101" pitchFamily="2" charset="-122"/>
                <a:ea typeface="SimSun" panose="02010600030101010101" pitchFamily="2" charset="-122"/>
              </a:rPr>
              <a:t>。 请</a:t>
            </a:r>
            <a:r>
              <a:rPr lang="zh-CN" altLang="en-US" dirty="0">
                <a:solidFill>
                  <a:srgbClr val="2264A6"/>
                </a:solidFill>
                <a:latin typeface="SimSun" panose="02010600030101010101" pitchFamily="2" charset="-122"/>
                <a:ea typeface="SimSun" panose="02010600030101010101" pitchFamily="2" charset="-122"/>
              </a:rPr>
              <a:t>制定新的订购方案及转运方案</a:t>
            </a:r>
            <a:r>
              <a:rPr lang="zh-CN" altLang="en-US" dirty="0">
                <a:solidFill>
                  <a:srgbClr val="000000"/>
                </a:solidFill>
                <a:latin typeface="SimSun" panose="02010600030101010101" pitchFamily="2" charset="-122"/>
                <a:ea typeface="SimSun" panose="02010600030101010101" pitchFamily="2" charset="-122"/>
              </a:rPr>
              <a:t>，并分析方案的实施效果。</a:t>
            </a:r>
          </a:p>
          <a:p>
            <a:endParaRPr lang="zh-CN" altLang="en-US" dirty="0">
              <a:solidFill>
                <a:srgbClr val="000000"/>
              </a:solidFill>
              <a:latin typeface="SimSun" panose="02010600030101010101" pitchFamily="2" charset="-122"/>
              <a:ea typeface="SimSun" panose="02010600030101010101" pitchFamily="2" charset="-122"/>
            </a:endParaRPr>
          </a:p>
        </p:txBody>
      </p:sp>
      <p:sp>
        <p:nvSpPr>
          <p:cNvPr id="2" name="文本框 1">
            <a:extLst>
              <a:ext uri="{FF2B5EF4-FFF2-40B4-BE49-F238E27FC236}">
                <a16:creationId xmlns:a16="http://schemas.microsoft.com/office/drawing/2014/main" id="{1061F334-3165-43B5-BCB6-81339F51D4D7}"/>
              </a:ext>
            </a:extLst>
          </p:cNvPr>
          <p:cNvSpPr txBox="1"/>
          <p:nvPr/>
        </p:nvSpPr>
        <p:spPr>
          <a:xfrm>
            <a:off x="511342" y="2765036"/>
            <a:ext cx="9368590" cy="369332"/>
          </a:xfrm>
          <a:prstGeom prst="rect">
            <a:avLst/>
          </a:prstGeom>
          <a:noFill/>
        </p:spPr>
        <p:txBody>
          <a:bodyPr wrap="square" rtlCol="0">
            <a:spAutoFit/>
          </a:bodyPr>
          <a:lstStyle/>
          <a:p>
            <a:r>
              <a:rPr lang="zh-CN" altLang="en-US" dirty="0"/>
              <a:t>因此可以对</a:t>
            </a:r>
            <a:r>
              <a:rPr lang="en-US" altLang="zh-CN" dirty="0"/>
              <a:t>A</a:t>
            </a:r>
            <a:r>
              <a:rPr lang="zh-CN" altLang="en-US" dirty="0"/>
              <a:t>类和</a:t>
            </a:r>
            <a:r>
              <a:rPr lang="en-US" altLang="zh-CN" dirty="0"/>
              <a:t>C</a:t>
            </a:r>
            <a:r>
              <a:rPr lang="zh-CN" altLang="en-US" dirty="0"/>
              <a:t>类原材料的供货商以及订单量进行进一步优化，目标函数可以更新为：</a:t>
            </a:r>
          </a:p>
        </p:txBody>
      </p:sp>
      <p:pic>
        <p:nvPicPr>
          <p:cNvPr id="10" name="图片 9">
            <a:extLst>
              <a:ext uri="{FF2B5EF4-FFF2-40B4-BE49-F238E27FC236}">
                <a16:creationId xmlns:a16="http://schemas.microsoft.com/office/drawing/2014/main" id="{26DD3DBB-28A4-4993-A72F-A9C65A738CBC}"/>
              </a:ext>
            </a:extLst>
          </p:cNvPr>
          <p:cNvPicPr>
            <a:picLocks noChangeAspect="1"/>
          </p:cNvPicPr>
          <p:nvPr/>
        </p:nvPicPr>
        <p:blipFill>
          <a:blip r:embed="rId2"/>
          <a:stretch>
            <a:fillRect/>
          </a:stretch>
        </p:blipFill>
        <p:spPr>
          <a:xfrm>
            <a:off x="511342" y="3127239"/>
            <a:ext cx="5793205" cy="881733"/>
          </a:xfrm>
          <a:prstGeom prst="rect">
            <a:avLst/>
          </a:prstGeom>
        </p:spPr>
      </p:pic>
      <p:sp>
        <p:nvSpPr>
          <p:cNvPr id="11" name="文本框 10">
            <a:extLst>
              <a:ext uri="{FF2B5EF4-FFF2-40B4-BE49-F238E27FC236}">
                <a16:creationId xmlns:a16="http://schemas.microsoft.com/office/drawing/2014/main" id="{56ED5D3A-7F10-41B4-B10B-B6EF740EBF4A}"/>
              </a:ext>
            </a:extLst>
          </p:cNvPr>
          <p:cNvSpPr txBox="1"/>
          <p:nvPr/>
        </p:nvSpPr>
        <p:spPr>
          <a:xfrm>
            <a:off x="609599" y="2363501"/>
            <a:ext cx="1957137" cy="369332"/>
          </a:xfrm>
          <a:prstGeom prst="rect">
            <a:avLst/>
          </a:prstGeom>
          <a:noFill/>
        </p:spPr>
        <p:txBody>
          <a:bodyPr wrap="square">
            <a:spAutoFit/>
          </a:bodyPr>
          <a:lstStyle/>
          <a:p>
            <a:pPr marL="285750" indent="-285750">
              <a:buFont typeface="Wingdings" panose="05000000000000000000" pitchFamily="2" charset="2"/>
              <a:buChar char="p"/>
            </a:pPr>
            <a:r>
              <a:rPr lang="zh-CN" altLang="en-US" dirty="0">
                <a:latin typeface="微软雅黑" panose="020B0503020204020204" pitchFamily="34" charset="-122"/>
                <a:ea typeface="微软雅黑" panose="020B0503020204020204" pitchFamily="34" charset="-122"/>
              </a:rPr>
              <a:t>目标函数更新</a:t>
            </a:r>
            <a:endParaRPr lang="zh-CN" altLang="en-US" dirty="0"/>
          </a:p>
        </p:txBody>
      </p:sp>
      <p:sp>
        <p:nvSpPr>
          <p:cNvPr id="12" name="文本框 11">
            <a:extLst>
              <a:ext uri="{FF2B5EF4-FFF2-40B4-BE49-F238E27FC236}">
                <a16:creationId xmlns:a16="http://schemas.microsoft.com/office/drawing/2014/main" id="{BE2C0D8C-D927-4A7C-A96F-34853C81B09A}"/>
              </a:ext>
            </a:extLst>
          </p:cNvPr>
          <p:cNvSpPr txBox="1"/>
          <p:nvPr/>
        </p:nvSpPr>
        <p:spPr>
          <a:xfrm>
            <a:off x="511342" y="3874722"/>
            <a:ext cx="1957137" cy="369332"/>
          </a:xfrm>
          <a:prstGeom prst="rect">
            <a:avLst/>
          </a:prstGeom>
          <a:noFill/>
        </p:spPr>
        <p:txBody>
          <a:bodyPr wrap="square">
            <a:spAutoFit/>
          </a:bodyPr>
          <a:lstStyle/>
          <a:p>
            <a:pPr marL="285750" indent="-285750">
              <a:buFont typeface="Wingdings" panose="05000000000000000000" pitchFamily="2" charset="2"/>
              <a:buChar char="p"/>
            </a:pPr>
            <a:r>
              <a:rPr lang="zh-CN" altLang="en-US" dirty="0">
                <a:latin typeface="微软雅黑" panose="020B0503020204020204" pitchFamily="34" charset="-122"/>
                <a:ea typeface="微软雅黑" panose="020B0503020204020204" pitchFamily="34" charset="-122"/>
              </a:rPr>
              <a:t>约束条件更新</a:t>
            </a:r>
            <a:endParaRPr lang="zh-CN" altLang="en-US" dirty="0"/>
          </a:p>
        </p:txBody>
      </p:sp>
      <p:sp>
        <p:nvSpPr>
          <p:cNvPr id="13" name="文本框 12">
            <a:extLst>
              <a:ext uri="{FF2B5EF4-FFF2-40B4-BE49-F238E27FC236}">
                <a16:creationId xmlns:a16="http://schemas.microsoft.com/office/drawing/2014/main" id="{40A09706-89DA-4907-AD73-66D70C4C6DDE}"/>
              </a:ext>
            </a:extLst>
          </p:cNvPr>
          <p:cNvSpPr txBox="1"/>
          <p:nvPr/>
        </p:nvSpPr>
        <p:spPr>
          <a:xfrm>
            <a:off x="511342" y="4371175"/>
            <a:ext cx="11071058" cy="646331"/>
          </a:xfrm>
          <a:prstGeom prst="rect">
            <a:avLst/>
          </a:prstGeom>
          <a:noFill/>
        </p:spPr>
        <p:txBody>
          <a:bodyPr wrap="square" rtlCol="0">
            <a:spAutoFit/>
          </a:bodyPr>
          <a:lstStyle/>
          <a:p>
            <a:r>
              <a:rPr lang="zh-CN" altLang="en-US" dirty="0"/>
              <a:t>为保证每周计划产能不变，需保证</a:t>
            </a:r>
            <a:r>
              <a:rPr lang="en-US" altLang="zh-CN" dirty="0"/>
              <a:t>A</a:t>
            </a:r>
            <a:r>
              <a:rPr lang="zh-CN" altLang="en-US" dirty="0"/>
              <a:t>类和</a:t>
            </a:r>
            <a:r>
              <a:rPr lang="en-US" altLang="zh-CN" dirty="0"/>
              <a:t>C</a:t>
            </a:r>
            <a:r>
              <a:rPr lang="zh-CN" altLang="en-US" dirty="0"/>
              <a:t>类原材料前后可生产总量不变，同时还需保证库存内可生产的产品总量不变，即</a:t>
            </a:r>
          </a:p>
        </p:txBody>
      </p:sp>
      <p:pic>
        <p:nvPicPr>
          <p:cNvPr id="15" name="图片 14">
            <a:extLst>
              <a:ext uri="{FF2B5EF4-FFF2-40B4-BE49-F238E27FC236}">
                <a16:creationId xmlns:a16="http://schemas.microsoft.com/office/drawing/2014/main" id="{FBE42C4D-57FD-413B-ABFD-D0D5E7435D95}"/>
              </a:ext>
            </a:extLst>
          </p:cNvPr>
          <p:cNvPicPr>
            <a:picLocks noChangeAspect="1"/>
          </p:cNvPicPr>
          <p:nvPr/>
        </p:nvPicPr>
        <p:blipFill>
          <a:blip r:embed="rId3"/>
          <a:stretch>
            <a:fillRect/>
          </a:stretch>
        </p:blipFill>
        <p:spPr>
          <a:xfrm>
            <a:off x="609599" y="5170856"/>
            <a:ext cx="6634413" cy="877993"/>
          </a:xfrm>
          <a:prstGeom prst="rect">
            <a:avLst/>
          </a:prstGeom>
        </p:spPr>
      </p:pic>
    </p:spTree>
    <p:extLst>
      <p:ext uri="{BB962C8B-B14F-4D97-AF65-F5344CB8AC3E}">
        <p14:creationId xmlns:p14="http://schemas.microsoft.com/office/powerpoint/2010/main" val="3627653364"/>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BD9C6410-3321-4170-BD2F-09F2CA388C6A}"/>
              </a:ext>
            </a:extLst>
          </p:cNvPr>
          <p:cNvSpPr>
            <a:spLocks noGrp="1"/>
          </p:cNvSpPr>
          <p:nvPr>
            <p:ph type="sldNum" sz="quarter" idx="4"/>
          </p:nvPr>
        </p:nvSpPr>
        <p:spPr/>
        <p:txBody>
          <a:bodyPr/>
          <a:lstStyle/>
          <a:p>
            <a:pPr>
              <a:defRPr/>
            </a:pPr>
            <a:fld id="{D837C82C-25B3-469D-B1C1-F7501E47E3EE}" type="slidenum">
              <a:rPr lang="zh-CN" altLang="en-US" smtClean="0"/>
              <a:t>15</a:t>
            </a:fld>
            <a:endParaRPr lang="zh-CN" altLang="en-US" dirty="0"/>
          </a:p>
        </p:txBody>
      </p:sp>
      <p:sp>
        <p:nvSpPr>
          <p:cNvPr id="7" name="标题 1">
            <a:extLst>
              <a:ext uri="{FF2B5EF4-FFF2-40B4-BE49-F238E27FC236}">
                <a16:creationId xmlns:a16="http://schemas.microsoft.com/office/drawing/2014/main" id="{CB25F4CF-75E0-661E-50AD-4A73DA8D39DF}"/>
              </a:ext>
            </a:extLst>
          </p:cNvPr>
          <p:cNvSpPr>
            <a:spLocks noGrp="1"/>
          </p:cNvSpPr>
          <p:nvPr>
            <p:ph type="title"/>
          </p:nvPr>
        </p:nvSpPr>
        <p:spPr>
          <a:xfrm>
            <a:off x="609600" y="274638"/>
            <a:ext cx="9403921" cy="976312"/>
          </a:xfrm>
        </p:spPr>
        <p:txBody>
          <a:bodyPr/>
          <a:lstStyle/>
          <a:p>
            <a:r>
              <a:rPr lang="zh-CN" altLang="en-US" sz="2400" dirty="0"/>
              <a:t>问题三</a:t>
            </a:r>
          </a:p>
        </p:txBody>
      </p:sp>
      <p:sp>
        <p:nvSpPr>
          <p:cNvPr id="5" name="文本框 4">
            <a:extLst>
              <a:ext uri="{FF2B5EF4-FFF2-40B4-BE49-F238E27FC236}">
                <a16:creationId xmlns:a16="http://schemas.microsoft.com/office/drawing/2014/main" id="{F9BCE845-07D5-470E-BBF3-C22D4F818D04}"/>
              </a:ext>
            </a:extLst>
          </p:cNvPr>
          <p:cNvSpPr txBox="1"/>
          <p:nvPr/>
        </p:nvSpPr>
        <p:spPr>
          <a:xfrm>
            <a:off x="609600" y="1449101"/>
            <a:ext cx="1957137" cy="369332"/>
          </a:xfrm>
          <a:prstGeom prst="rect">
            <a:avLst/>
          </a:prstGeom>
          <a:noFill/>
        </p:spPr>
        <p:txBody>
          <a:bodyPr wrap="square">
            <a:spAutoFit/>
          </a:bodyPr>
          <a:lstStyle/>
          <a:p>
            <a:pPr marL="285750" indent="-285750">
              <a:buFont typeface="Wingdings" panose="05000000000000000000" pitchFamily="2" charset="2"/>
              <a:buChar char="p"/>
            </a:pPr>
            <a:r>
              <a:rPr lang="zh-CN" altLang="en-US" dirty="0">
                <a:latin typeface="微软雅黑" panose="020B0503020204020204" pitchFamily="34" charset="-122"/>
                <a:ea typeface="微软雅黑" panose="020B0503020204020204" pitchFamily="34" charset="-122"/>
              </a:rPr>
              <a:t>总体模型更新</a:t>
            </a:r>
            <a:endParaRPr lang="zh-CN" altLang="en-US" dirty="0"/>
          </a:p>
        </p:txBody>
      </p:sp>
      <p:pic>
        <p:nvPicPr>
          <p:cNvPr id="2" name="图片 1">
            <a:extLst>
              <a:ext uri="{FF2B5EF4-FFF2-40B4-BE49-F238E27FC236}">
                <a16:creationId xmlns:a16="http://schemas.microsoft.com/office/drawing/2014/main" id="{9158F9D4-33F1-4A1A-9503-E0489E2F091B}"/>
              </a:ext>
            </a:extLst>
          </p:cNvPr>
          <p:cNvPicPr>
            <a:picLocks noChangeAspect="1"/>
          </p:cNvPicPr>
          <p:nvPr/>
        </p:nvPicPr>
        <p:blipFill>
          <a:blip r:embed="rId2"/>
          <a:stretch>
            <a:fillRect/>
          </a:stretch>
        </p:blipFill>
        <p:spPr>
          <a:xfrm>
            <a:off x="609600" y="1989104"/>
            <a:ext cx="3473116" cy="2018408"/>
          </a:xfrm>
          <a:prstGeom prst="rect">
            <a:avLst/>
          </a:prstGeom>
        </p:spPr>
      </p:pic>
      <p:sp>
        <p:nvSpPr>
          <p:cNvPr id="6" name="文本框 5">
            <a:extLst>
              <a:ext uri="{FF2B5EF4-FFF2-40B4-BE49-F238E27FC236}">
                <a16:creationId xmlns:a16="http://schemas.microsoft.com/office/drawing/2014/main" id="{53F73390-FC42-4702-8C22-7A24EB326ABE}"/>
              </a:ext>
            </a:extLst>
          </p:cNvPr>
          <p:cNvSpPr txBox="1"/>
          <p:nvPr/>
        </p:nvSpPr>
        <p:spPr>
          <a:xfrm>
            <a:off x="5117431" y="1449101"/>
            <a:ext cx="1957137" cy="369332"/>
          </a:xfrm>
          <a:prstGeom prst="rect">
            <a:avLst/>
          </a:prstGeom>
          <a:noFill/>
        </p:spPr>
        <p:txBody>
          <a:bodyPr wrap="square">
            <a:spAutoFit/>
          </a:bodyPr>
          <a:lstStyle/>
          <a:p>
            <a:pPr marL="285750" indent="-285750">
              <a:buFont typeface="Wingdings" panose="05000000000000000000" pitchFamily="2" charset="2"/>
              <a:buChar char="p"/>
            </a:pPr>
            <a:r>
              <a:rPr lang="zh-CN" altLang="en-US" dirty="0">
                <a:latin typeface="微软雅黑" panose="020B0503020204020204" pitchFamily="34" charset="-122"/>
                <a:ea typeface="微软雅黑" panose="020B0503020204020204" pitchFamily="34" charset="-122"/>
              </a:rPr>
              <a:t>模型求解</a:t>
            </a:r>
            <a:endParaRPr lang="zh-CN" altLang="en-US" dirty="0"/>
          </a:p>
        </p:txBody>
      </p:sp>
      <p:sp>
        <p:nvSpPr>
          <p:cNvPr id="3" name="文本框 2">
            <a:extLst>
              <a:ext uri="{FF2B5EF4-FFF2-40B4-BE49-F238E27FC236}">
                <a16:creationId xmlns:a16="http://schemas.microsoft.com/office/drawing/2014/main" id="{DE72E8BD-56F9-4ECF-B3D3-0AED9A85F8DA}"/>
              </a:ext>
            </a:extLst>
          </p:cNvPr>
          <p:cNvSpPr txBox="1"/>
          <p:nvPr/>
        </p:nvSpPr>
        <p:spPr>
          <a:xfrm>
            <a:off x="5117431" y="2016584"/>
            <a:ext cx="5502442" cy="646331"/>
          </a:xfrm>
          <a:prstGeom prst="rect">
            <a:avLst/>
          </a:prstGeom>
          <a:noFill/>
        </p:spPr>
        <p:txBody>
          <a:bodyPr wrap="square" rtlCol="0">
            <a:spAutoFit/>
          </a:bodyPr>
          <a:lstStyle/>
          <a:p>
            <a:r>
              <a:rPr lang="zh-CN" altLang="en-US" dirty="0"/>
              <a:t>订购方案和装运方案存在一定的更新，但是总体的逻辑不变，依然可以使用遗传算法迭代求解出最优解</a:t>
            </a:r>
          </a:p>
        </p:txBody>
      </p:sp>
      <p:pic>
        <p:nvPicPr>
          <p:cNvPr id="8" name="图片 7">
            <a:extLst>
              <a:ext uri="{FF2B5EF4-FFF2-40B4-BE49-F238E27FC236}">
                <a16:creationId xmlns:a16="http://schemas.microsoft.com/office/drawing/2014/main" id="{933EF994-6324-4910-8EA1-D512CC70C990}"/>
              </a:ext>
            </a:extLst>
          </p:cNvPr>
          <p:cNvPicPr>
            <a:picLocks noChangeAspect="1"/>
          </p:cNvPicPr>
          <p:nvPr/>
        </p:nvPicPr>
        <p:blipFill>
          <a:blip r:embed="rId3"/>
          <a:stretch>
            <a:fillRect/>
          </a:stretch>
        </p:blipFill>
        <p:spPr>
          <a:xfrm>
            <a:off x="5237747" y="3682779"/>
            <a:ext cx="4673015" cy="2092545"/>
          </a:xfrm>
          <a:prstGeom prst="rect">
            <a:avLst/>
          </a:prstGeom>
        </p:spPr>
      </p:pic>
      <p:sp>
        <p:nvSpPr>
          <p:cNvPr id="10" name="文本框 9">
            <a:extLst>
              <a:ext uri="{FF2B5EF4-FFF2-40B4-BE49-F238E27FC236}">
                <a16:creationId xmlns:a16="http://schemas.microsoft.com/office/drawing/2014/main" id="{38DE39E6-32BF-4491-BCC8-FBE72099B1D6}"/>
              </a:ext>
            </a:extLst>
          </p:cNvPr>
          <p:cNvSpPr txBox="1"/>
          <p:nvPr/>
        </p:nvSpPr>
        <p:spPr>
          <a:xfrm>
            <a:off x="609600" y="4574995"/>
            <a:ext cx="3473116" cy="1200329"/>
          </a:xfrm>
          <a:prstGeom prst="rect">
            <a:avLst/>
          </a:prstGeom>
          <a:noFill/>
        </p:spPr>
        <p:txBody>
          <a:bodyPr wrap="square" rtlCol="0">
            <a:spAutoFit/>
          </a:bodyPr>
          <a:lstStyle/>
          <a:p>
            <a:r>
              <a:rPr lang="zh-CN" altLang="en-US" dirty="0"/>
              <a:t>转运模型的输入为本周的订购方案，以总损失最小产能为优化目标，在问题二和问题三的目标一致，故转运方法无需更新</a:t>
            </a:r>
          </a:p>
        </p:txBody>
      </p:sp>
      <p:sp>
        <p:nvSpPr>
          <p:cNvPr id="11" name="文本框 10">
            <a:extLst>
              <a:ext uri="{FF2B5EF4-FFF2-40B4-BE49-F238E27FC236}">
                <a16:creationId xmlns:a16="http://schemas.microsoft.com/office/drawing/2014/main" id="{CEC97971-F15F-417B-8B9A-E0AFE636B428}"/>
              </a:ext>
            </a:extLst>
          </p:cNvPr>
          <p:cNvSpPr txBox="1"/>
          <p:nvPr/>
        </p:nvSpPr>
        <p:spPr>
          <a:xfrm>
            <a:off x="5117430" y="3111154"/>
            <a:ext cx="1957137" cy="369332"/>
          </a:xfrm>
          <a:prstGeom prst="rect">
            <a:avLst/>
          </a:prstGeom>
          <a:noFill/>
        </p:spPr>
        <p:txBody>
          <a:bodyPr wrap="square">
            <a:spAutoFit/>
          </a:bodyPr>
          <a:lstStyle/>
          <a:p>
            <a:pPr marL="285750" indent="-285750">
              <a:buFont typeface="Wingdings" panose="05000000000000000000" pitchFamily="2" charset="2"/>
              <a:buChar char="p"/>
            </a:pPr>
            <a:r>
              <a:rPr lang="zh-CN" altLang="en-US" dirty="0">
                <a:latin typeface="微软雅黑" panose="020B0503020204020204" pitchFamily="34" charset="-122"/>
                <a:ea typeface="微软雅黑" panose="020B0503020204020204" pitchFamily="34" charset="-122"/>
              </a:rPr>
              <a:t>效果分析</a:t>
            </a:r>
            <a:endParaRPr lang="zh-CN" altLang="en-US" dirty="0"/>
          </a:p>
        </p:txBody>
      </p:sp>
    </p:spTree>
    <p:extLst>
      <p:ext uri="{BB962C8B-B14F-4D97-AF65-F5344CB8AC3E}">
        <p14:creationId xmlns:p14="http://schemas.microsoft.com/office/powerpoint/2010/main" val="2480982694"/>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BD9C6410-3321-4170-BD2F-09F2CA388C6A}"/>
              </a:ext>
            </a:extLst>
          </p:cNvPr>
          <p:cNvSpPr>
            <a:spLocks noGrp="1"/>
          </p:cNvSpPr>
          <p:nvPr>
            <p:ph type="sldNum" sz="quarter" idx="4"/>
          </p:nvPr>
        </p:nvSpPr>
        <p:spPr/>
        <p:txBody>
          <a:bodyPr/>
          <a:lstStyle/>
          <a:p>
            <a:pPr>
              <a:defRPr/>
            </a:pPr>
            <a:fld id="{D837C82C-25B3-469D-B1C1-F7501E47E3EE}" type="slidenum">
              <a:rPr lang="zh-CN" altLang="en-US" smtClean="0"/>
              <a:t>16</a:t>
            </a:fld>
            <a:endParaRPr lang="zh-CN" altLang="en-US" dirty="0"/>
          </a:p>
        </p:txBody>
      </p:sp>
      <p:sp>
        <p:nvSpPr>
          <p:cNvPr id="7" name="标题 1">
            <a:extLst>
              <a:ext uri="{FF2B5EF4-FFF2-40B4-BE49-F238E27FC236}">
                <a16:creationId xmlns:a16="http://schemas.microsoft.com/office/drawing/2014/main" id="{CB25F4CF-75E0-661E-50AD-4A73DA8D39DF}"/>
              </a:ext>
            </a:extLst>
          </p:cNvPr>
          <p:cNvSpPr>
            <a:spLocks noGrp="1"/>
          </p:cNvSpPr>
          <p:nvPr>
            <p:ph type="title"/>
          </p:nvPr>
        </p:nvSpPr>
        <p:spPr>
          <a:xfrm>
            <a:off x="609600" y="274638"/>
            <a:ext cx="9403921" cy="976312"/>
          </a:xfrm>
        </p:spPr>
        <p:txBody>
          <a:bodyPr/>
          <a:lstStyle/>
          <a:p>
            <a:r>
              <a:rPr lang="zh-CN" altLang="en-US" sz="2400" dirty="0"/>
              <a:t>问题三</a:t>
            </a:r>
          </a:p>
        </p:txBody>
      </p:sp>
      <p:sp>
        <p:nvSpPr>
          <p:cNvPr id="6" name="文本框 5">
            <a:extLst>
              <a:ext uri="{FF2B5EF4-FFF2-40B4-BE49-F238E27FC236}">
                <a16:creationId xmlns:a16="http://schemas.microsoft.com/office/drawing/2014/main" id="{654E2620-E302-439A-ADB4-9EB81C938E3F}"/>
              </a:ext>
            </a:extLst>
          </p:cNvPr>
          <p:cNvSpPr txBox="1"/>
          <p:nvPr/>
        </p:nvSpPr>
        <p:spPr>
          <a:xfrm>
            <a:off x="609600" y="1595175"/>
            <a:ext cx="1957137" cy="369332"/>
          </a:xfrm>
          <a:prstGeom prst="rect">
            <a:avLst/>
          </a:prstGeom>
          <a:noFill/>
        </p:spPr>
        <p:txBody>
          <a:bodyPr wrap="square">
            <a:spAutoFit/>
          </a:bodyPr>
          <a:lstStyle/>
          <a:p>
            <a:pPr marL="285750" indent="-285750">
              <a:buFont typeface="Wingdings" panose="05000000000000000000" pitchFamily="2" charset="2"/>
              <a:buChar char="p"/>
            </a:pPr>
            <a:r>
              <a:rPr lang="zh-CN" altLang="en-US" dirty="0">
                <a:latin typeface="微软雅黑" panose="020B0503020204020204" pitchFamily="34" charset="-122"/>
                <a:ea typeface="微软雅黑" panose="020B0503020204020204" pitchFamily="34" charset="-122"/>
              </a:rPr>
              <a:t>效果分析</a:t>
            </a:r>
            <a:endParaRPr lang="zh-CN" altLang="en-US" dirty="0"/>
          </a:p>
        </p:txBody>
      </p:sp>
      <p:sp>
        <p:nvSpPr>
          <p:cNvPr id="2" name="文本框 1">
            <a:extLst>
              <a:ext uri="{FF2B5EF4-FFF2-40B4-BE49-F238E27FC236}">
                <a16:creationId xmlns:a16="http://schemas.microsoft.com/office/drawing/2014/main" id="{15F4F52A-B030-46A3-B6CB-2878DF6E753B}"/>
              </a:ext>
            </a:extLst>
          </p:cNvPr>
          <p:cNvSpPr txBox="1"/>
          <p:nvPr/>
        </p:nvSpPr>
        <p:spPr>
          <a:xfrm>
            <a:off x="681789" y="2173705"/>
            <a:ext cx="9184106" cy="923330"/>
          </a:xfrm>
          <a:prstGeom prst="rect">
            <a:avLst/>
          </a:prstGeom>
          <a:noFill/>
        </p:spPr>
        <p:txBody>
          <a:bodyPr wrap="square" rtlCol="0">
            <a:spAutoFit/>
          </a:bodyPr>
          <a:lstStyle/>
          <a:p>
            <a:r>
              <a:rPr lang="zh-CN" altLang="en-US" dirty="0"/>
              <a:t>         在新的订购方案中，每周订购的原材料构成比例，通过原材料换算，统一为可生产产品的数量。不难看出，在新的订购方案中原材料</a:t>
            </a:r>
            <a:r>
              <a:rPr lang="en-US" altLang="zh-CN" dirty="0"/>
              <a:t>A</a:t>
            </a:r>
            <a:r>
              <a:rPr lang="zh-CN" altLang="en-US" dirty="0"/>
              <a:t>的订货比例多数情况下都多于</a:t>
            </a:r>
            <a:r>
              <a:rPr lang="en-US" altLang="zh-CN" dirty="0"/>
              <a:t>C.</a:t>
            </a:r>
          </a:p>
          <a:p>
            <a:r>
              <a:rPr lang="zh-CN" altLang="en-US" dirty="0"/>
              <a:t>         模型经过修正后，新的订购方案成本进一步优化</a:t>
            </a:r>
            <a:r>
              <a:rPr lang="en-US" altLang="zh-CN" dirty="0"/>
              <a:t>.</a:t>
            </a:r>
            <a:endParaRPr lang="zh-CN" altLang="en-US" dirty="0"/>
          </a:p>
        </p:txBody>
      </p:sp>
      <p:pic>
        <p:nvPicPr>
          <p:cNvPr id="8" name="图片 7">
            <a:extLst>
              <a:ext uri="{FF2B5EF4-FFF2-40B4-BE49-F238E27FC236}">
                <a16:creationId xmlns:a16="http://schemas.microsoft.com/office/drawing/2014/main" id="{05CDB99C-597D-4BB6-964B-DEFF333D1775}"/>
              </a:ext>
            </a:extLst>
          </p:cNvPr>
          <p:cNvPicPr>
            <a:picLocks noChangeAspect="1"/>
          </p:cNvPicPr>
          <p:nvPr/>
        </p:nvPicPr>
        <p:blipFill>
          <a:blip r:embed="rId2"/>
          <a:stretch>
            <a:fillRect/>
          </a:stretch>
        </p:blipFill>
        <p:spPr>
          <a:xfrm>
            <a:off x="609600" y="3429000"/>
            <a:ext cx="4288743" cy="2009274"/>
          </a:xfrm>
          <a:prstGeom prst="rect">
            <a:avLst/>
          </a:prstGeom>
        </p:spPr>
      </p:pic>
      <p:pic>
        <p:nvPicPr>
          <p:cNvPr id="9" name="图片 8">
            <a:extLst>
              <a:ext uri="{FF2B5EF4-FFF2-40B4-BE49-F238E27FC236}">
                <a16:creationId xmlns:a16="http://schemas.microsoft.com/office/drawing/2014/main" id="{19CDB06E-F402-49FE-B1FD-4392F0471ABC}"/>
              </a:ext>
            </a:extLst>
          </p:cNvPr>
          <p:cNvPicPr>
            <a:picLocks noChangeAspect="1"/>
          </p:cNvPicPr>
          <p:nvPr/>
        </p:nvPicPr>
        <p:blipFill>
          <a:blip r:embed="rId3"/>
          <a:stretch>
            <a:fillRect/>
          </a:stretch>
        </p:blipFill>
        <p:spPr>
          <a:xfrm>
            <a:off x="5772442" y="3306233"/>
            <a:ext cx="4288744" cy="2191824"/>
          </a:xfrm>
          <a:prstGeom prst="rect">
            <a:avLst/>
          </a:prstGeom>
        </p:spPr>
      </p:pic>
    </p:spTree>
    <p:extLst>
      <p:ext uri="{BB962C8B-B14F-4D97-AF65-F5344CB8AC3E}">
        <p14:creationId xmlns:p14="http://schemas.microsoft.com/office/powerpoint/2010/main" val="1833901306"/>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BD9C6410-3321-4170-BD2F-09F2CA388C6A}"/>
              </a:ext>
            </a:extLst>
          </p:cNvPr>
          <p:cNvSpPr>
            <a:spLocks noGrp="1"/>
          </p:cNvSpPr>
          <p:nvPr>
            <p:ph type="sldNum" sz="quarter" idx="4"/>
          </p:nvPr>
        </p:nvSpPr>
        <p:spPr/>
        <p:txBody>
          <a:bodyPr/>
          <a:lstStyle/>
          <a:p>
            <a:pPr>
              <a:defRPr/>
            </a:pPr>
            <a:fld id="{D837C82C-25B3-469D-B1C1-F7501E47E3EE}" type="slidenum">
              <a:rPr lang="zh-CN" altLang="en-US" smtClean="0"/>
              <a:t>17</a:t>
            </a:fld>
            <a:endParaRPr lang="zh-CN" altLang="en-US" dirty="0"/>
          </a:p>
        </p:txBody>
      </p:sp>
      <p:sp>
        <p:nvSpPr>
          <p:cNvPr id="7" name="标题 1">
            <a:extLst>
              <a:ext uri="{FF2B5EF4-FFF2-40B4-BE49-F238E27FC236}">
                <a16:creationId xmlns:a16="http://schemas.microsoft.com/office/drawing/2014/main" id="{CB25F4CF-75E0-661E-50AD-4A73DA8D39DF}"/>
              </a:ext>
            </a:extLst>
          </p:cNvPr>
          <p:cNvSpPr>
            <a:spLocks noGrp="1"/>
          </p:cNvSpPr>
          <p:nvPr>
            <p:ph type="title"/>
          </p:nvPr>
        </p:nvSpPr>
        <p:spPr>
          <a:xfrm>
            <a:off x="609600" y="274638"/>
            <a:ext cx="9403921" cy="976312"/>
          </a:xfrm>
        </p:spPr>
        <p:txBody>
          <a:bodyPr/>
          <a:lstStyle/>
          <a:p>
            <a:r>
              <a:rPr lang="zh-CN" altLang="en-US" sz="2400" dirty="0"/>
              <a:t>问题四</a:t>
            </a:r>
          </a:p>
        </p:txBody>
      </p:sp>
      <p:pic>
        <p:nvPicPr>
          <p:cNvPr id="5" name="图片 4">
            <a:extLst>
              <a:ext uri="{FF2B5EF4-FFF2-40B4-BE49-F238E27FC236}">
                <a16:creationId xmlns:a16="http://schemas.microsoft.com/office/drawing/2014/main" id="{4BD56CAC-1D7C-EF94-9E80-92AF65762286}"/>
              </a:ext>
            </a:extLst>
          </p:cNvPr>
          <p:cNvPicPr>
            <a:picLocks noChangeAspect="1"/>
          </p:cNvPicPr>
          <p:nvPr/>
        </p:nvPicPr>
        <p:blipFill>
          <a:blip r:embed="rId2"/>
          <a:stretch>
            <a:fillRect/>
          </a:stretch>
        </p:blipFill>
        <p:spPr>
          <a:xfrm>
            <a:off x="435995" y="2145328"/>
            <a:ext cx="9316750" cy="2791215"/>
          </a:xfrm>
          <a:prstGeom prst="rect">
            <a:avLst/>
          </a:prstGeom>
        </p:spPr>
      </p:pic>
      <p:sp>
        <p:nvSpPr>
          <p:cNvPr id="9" name="文本框 8">
            <a:extLst>
              <a:ext uri="{FF2B5EF4-FFF2-40B4-BE49-F238E27FC236}">
                <a16:creationId xmlns:a16="http://schemas.microsoft.com/office/drawing/2014/main" id="{E0283609-FDCB-6B78-DE83-7A8F2BDE0D0E}"/>
              </a:ext>
            </a:extLst>
          </p:cNvPr>
          <p:cNvSpPr txBox="1"/>
          <p:nvPr/>
        </p:nvSpPr>
        <p:spPr>
          <a:xfrm>
            <a:off x="808120" y="5804436"/>
            <a:ext cx="10110460" cy="646331"/>
          </a:xfrm>
          <a:prstGeom prst="rect">
            <a:avLst/>
          </a:prstGeom>
          <a:noFill/>
        </p:spPr>
        <p:txBody>
          <a:bodyPr wrap="none" rtlCol="0">
            <a:spAutoFit/>
          </a:bodyPr>
          <a:lstStyle/>
          <a:p>
            <a:r>
              <a:rPr lang="zh-CN" altLang="en-US" dirty="0"/>
              <a:t>更新订购方案目标函数：超出原产能的原材料由于产能提升可直接用于生产，仓库成本变为常数，</a:t>
            </a:r>
            <a:endParaRPr lang="en-US" altLang="zh-CN" dirty="0"/>
          </a:p>
          <a:p>
            <a:r>
              <a:rPr lang="zh-CN" altLang="en-US" dirty="0"/>
              <a:t>因此在目标函数中删除储存成本变量</a:t>
            </a:r>
            <a:endParaRPr lang="en-US" altLang="zh-CN" dirty="0"/>
          </a:p>
        </p:txBody>
      </p:sp>
      <p:sp>
        <p:nvSpPr>
          <p:cNvPr id="10" name="文本框 9">
            <a:extLst>
              <a:ext uri="{FF2B5EF4-FFF2-40B4-BE49-F238E27FC236}">
                <a16:creationId xmlns:a16="http://schemas.microsoft.com/office/drawing/2014/main" id="{BBA103A0-7C34-623C-7617-9956F42BB249}"/>
              </a:ext>
            </a:extLst>
          </p:cNvPr>
          <p:cNvSpPr txBox="1"/>
          <p:nvPr/>
        </p:nvSpPr>
        <p:spPr>
          <a:xfrm>
            <a:off x="808120" y="5318873"/>
            <a:ext cx="9522159" cy="369332"/>
          </a:xfrm>
          <a:prstGeom prst="rect">
            <a:avLst/>
          </a:prstGeom>
          <a:noFill/>
        </p:spPr>
        <p:txBody>
          <a:bodyPr wrap="none" rtlCol="0">
            <a:spAutoFit/>
          </a:bodyPr>
          <a:lstStyle/>
          <a:p>
            <a:r>
              <a:rPr lang="zh-CN" altLang="en-US" dirty="0"/>
              <a:t>为取得充足的供货量，将问题</a:t>
            </a:r>
            <a:r>
              <a:rPr lang="en-US" altLang="zh-CN" dirty="0"/>
              <a:t>2</a:t>
            </a:r>
            <a:r>
              <a:rPr lang="zh-CN" altLang="en-US" dirty="0"/>
              <a:t>中</a:t>
            </a:r>
            <a:r>
              <a:rPr lang="en-US" altLang="zh-CN" dirty="0"/>
              <a:t>39</a:t>
            </a:r>
            <a:r>
              <a:rPr lang="zh-CN" altLang="en-US" dirty="0"/>
              <a:t>家供货商增加为数据预处理后得到的</a:t>
            </a:r>
            <a:r>
              <a:rPr lang="en-US" altLang="zh-CN" dirty="0"/>
              <a:t>369</a:t>
            </a:r>
            <a:r>
              <a:rPr lang="zh-CN" altLang="en-US" dirty="0"/>
              <a:t>家良好供货商</a:t>
            </a:r>
          </a:p>
        </p:txBody>
      </p:sp>
      <p:sp>
        <p:nvSpPr>
          <p:cNvPr id="6" name="文本框 5">
            <a:extLst>
              <a:ext uri="{FF2B5EF4-FFF2-40B4-BE49-F238E27FC236}">
                <a16:creationId xmlns:a16="http://schemas.microsoft.com/office/drawing/2014/main" id="{41C4B996-6D13-E87A-6AAB-9C145EC87C57}"/>
              </a:ext>
            </a:extLst>
          </p:cNvPr>
          <p:cNvSpPr txBox="1"/>
          <p:nvPr/>
        </p:nvSpPr>
        <p:spPr>
          <a:xfrm>
            <a:off x="609600" y="1350855"/>
            <a:ext cx="9403921" cy="646331"/>
          </a:xfrm>
          <a:prstGeom prst="rect">
            <a:avLst/>
          </a:prstGeom>
          <a:noFill/>
        </p:spPr>
        <p:txBody>
          <a:bodyPr wrap="square">
            <a:spAutoFit/>
          </a:bodyPr>
          <a:lstStyle/>
          <a:p>
            <a:r>
              <a:rPr lang="en-US" altLang="zh-CN" dirty="0">
                <a:solidFill>
                  <a:srgbClr val="000000"/>
                </a:solidFill>
                <a:latin typeface="SimSun" panose="02010600030101010101" pitchFamily="2" charset="-122"/>
                <a:ea typeface="SimSun" panose="02010600030101010101" pitchFamily="2" charset="-122"/>
              </a:rPr>
              <a:t>4</a:t>
            </a:r>
            <a:r>
              <a:rPr lang="zh-CN" altLang="en-US" dirty="0">
                <a:solidFill>
                  <a:srgbClr val="000000"/>
                </a:solidFill>
                <a:latin typeface="SimSun" panose="02010600030101010101" pitchFamily="2" charset="-122"/>
                <a:ea typeface="SimSun" panose="02010600030101010101" pitchFamily="2" charset="-122"/>
              </a:rPr>
              <a:t>．该企业通过技术改造已具备了提高产能的潜力。根据现有原材料的供应商和转运商的实际情况，</a:t>
            </a:r>
            <a:r>
              <a:rPr lang="zh-CN" altLang="en-US" dirty="0">
                <a:solidFill>
                  <a:srgbClr val="2264A6"/>
                </a:solidFill>
                <a:latin typeface="SimSun" panose="02010600030101010101" pitchFamily="2" charset="-122"/>
                <a:ea typeface="SimSun" panose="02010600030101010101" pitchFamily="2" charset="-122"/>
              </a:rPr>
              <a:t>确定该企业每周的产能可以提高多少</a:t>
            </a:r>
            <a:r>
              <a:rPr lang="zh-CN" altLang="en-US" dirty="0">
                <a:solidFill>
                  <a:srgbClr val="000000"/>
                </a:solidFill>
                <a:latin typeface="SimSun" panose="02010600030101010101" pitchFamily="2" charset="-122"/>
                <a:ea typeface="SimSun" panose="02010600030101010101" pitchFamily="2" charset="-122"/>
              </a:rPr>
              <a:t>，并给出未来 </a:t>
            </a:r>
            <a:r>
              <a:rPr lang="en-US" altLang="zh-CN" dirty="0">
                <a:solidFill>
                  <a:srgbClr val="000000"/>
                </a:solidFill>
                <a:latin typeface="SimSun" panose="02010600030101010101" pitchFamily="2" charset="-122"/>
                <a:ea typeface="SimSun" panose="02010600030101010101" pitchFamily="2" charset="-122"/>
              </a:rPr>
              <a:t>24 </a:t>
            </a:r>
            <a:r>
              <a:rPr lang="zh-CN" altLang="en-US" dirty="0">
                <a:solidFill>
                  <a:srgbClr val="000000"/>
                </a:solidFill>
                <a:latin typeface="SimSun" panose="02010600030101010101" pitchFamily="2" charset="-122"/>
                <a:ea typeface="SimSun" panose="02010600030101010101" pitchFamily="2" charset="-122"/>
              </a:rPr>
              <a:t>周的订购和转运方案。 </a:t>
            </a:r>
            <a:endParaRPr lang="zh-CN" altLang="en-US" dirty="0"/>
          </a:p>
        </p:txBody>
      </p:sp>
    </p:spTree>
    <p:extLst>
      <p:ext uri="{BB962C8B-B14F-4D97-AF65-F5344CB8AC3E}">
        <p14:creationId xmlns:p14="http://schemas.microsoft.com/office/powerpoint/2010/main" val="3785007447"/>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BD9C6410-3321-4170-BD2F-09F2CA388C6A}"/>
              </a:ext>
            </a:extLst>
          </p:cNvPr>
          <p:cNvSpPr>
            <a:spLocks noGrp="1"/>
          </p:cNvSpPr>
          <p:nvPr>
            <p:ph type="sldNum" sz="quarter" idx="4"/>
          </p:nvPr>
        </p:nvSpPr>
        <p:spPr/>
        <p:txBody>
          <a:bodyPr/>
          <a:lstStyle/>
          <a:p>
            <a:pPr>
              <a:defRPr/>
            </a:pPr>
            <a:fld id="{D837C82C-25B3-469D-B1C1-F7501E47E3EE}" type="slidenum">
              <a:rPr lang="zh-CN" altLang="en-US" smtClean="0"/>
              <a:t>18</a:t>
            </a:fld>
            <a:endParaRPr lang="zh-CN" altLang="en-US" dirty="0"/>
          </a:p>
        </p:txBody>
      </p:sp>
      <p:sp>
        <p:nvSpPr>
          <p:cNvPr id="7" name="标题 1">
            <a:extLst>
              <a:ext uri="{FF2B5EF4-FFF2-40B4-BE49-F238E27FC236}">
                <a16:creationId xmlns:a16="http://schemas.microsoft.com/office/drawing/2014/main" id="{CB25F4CF-75E0-661E-50AD-4A73DA8D39DF}"/>
              </a:ext>
            </a:extLst>
          </p:cNvPr>
          <p:cNvSpPr>
            <a:spLocks noGrp="1"/>
          </p:cNvSpPr>
          <p:nvPr>
            <p:ph type="title"/>
          </p:nvPr>
        </p:nvSpPr>
        <p:spPr>
          <a:xfrm>
            <a:off x="609600" y="274638"/>
            <a:ext cx="9403921" cy="976312"/>
          </a:xfrm>
        </p:spPr>
        <p:txBody>
          <a:bodyPr/>
          <a:lstStyle/>
          <a:p>
            <a:r>
              <a:rPr lang="zh-CN" altLang="en-US" sz="2400" dirty="0"/>
              <a:t>问题四</a:t>
            </a:r>
          </a:p>
        </p:txBody>
      </p:sp>
      <p:sp>
        <p:nvSpPr>
          <p:cNvPr id="6" name="文本框 5">
            <a:extLst>
              <a:ext uri="{FF2B5EF4-FFF2-40B4-BE49-F238E27FC236}">
                <a16:creationId xmlns:a16="http://schemas.microsoft.com/office/drawing/2014/main" id="{927C0C64-0639-F10C-281B-85CA83E7D8D3}"/>
              </a:ext>
            </a:extLst>
          </p:cNvPr>
          <p:cNvSpPr txBox="1"/>
          <p:nvPr/>
        </p:nvSpPr>
        <p:spPr>
          <a:xfrm>
            <a:off x="609600" y="1497972"/>
            <a:ext cx="9533466" cy="646331"/>
          </a:xfrm>
          <a:prstGeom prst="rect">
            <a:avLst/>
          </a:prstGeom>
          <a:noFill/>
        </p:spPr>
        <p:txBody>
          <a:bodyPr wrap="square">
            <a:spAutoFit/>
          </a:bodyPr>
          <a:lstStyle/>
          <a:p>
            <a:r>
              <a:rPr lang="zh-CN" altLang="en-US" dirty="0"/>
              <a:t>更新订购方案模型约束：删除约束中有关仓储的部分。产能下限设为原周最大产能，上限设为转运商的总转运能力（不考虑调用库存）。</a:t>
            </a:r>
          </a:p>
        </p:txBody>
      </p:sp>
      <p:pic>
        <p:nvPicPr>
          <p:cNvPr id="9" name="图片 8">
            <a:extLst>
              <a:ext uri="{FF2B5EF4-FFF2-40B4-BE49-F238E27FC236}">
                <a16:creationId xmlns:a16="http://schemas.microsoft.com/office/drawing/2014/main" id="{05810608-F0F4-E818-3DD3-304C2E66E31B}"/>
              </a:ext>
            </a:extLst>
          </p:cNvPr>
          <p:cNvPicPr>
            <a:picLocks noChangeAspect="1"/>
          </p:cNvPicPr>
          <p:nvPr/>
        </p:nvPicPr>
        <p:blipFill>
          <a:blip r:embed="rId2"/>
          <a:stretch>
            <a:fillRect/>
          </a:stretch>
        </p:blipFill>
        <p:spPr>
          <a:xfrm>
            <a:off x="3639207" y="2297706"/>
            <a:ext cx="2667372" cy="781159"/>
          </a:xfrm>
          <a:prstGeom prst="rect">
            <a:avLst/>
          </a:prstGeom>
        </p:spPr>
      </p:pic>
      <p:sp>
        <p:nvSpPr>
          <p:cNvPr id="10" name="文本框 9">
            <a:extLst>
              <a:ext uri="{FF2B5EF4-FFF2-40B4-BE49-F238E27FC236}">
                <a16:creationId xmlns:a16="http://schemas.microsoft.com/office/drawing/2014/main" id="{7FE5A7BD-0E59-1914-55DC-FF09F72037F1}"/>
              </a:ext>
            </a:extLst>
          </p:cNvPr>
          <p:cNvSpPr txBox="1"/>
          <p:nvPr/>
        </p:nvSpPr>
        <p:spPr>
          <a:xfrm>
            <a:off x="609600" y="2503620"/>
            <a:ext cx="3185487" cy="369332"/>
          </a:xfrm>
          <a:prstGeom prst="rect">
            <a:avLst/>
          </a:prstGeom>
          <a:noFill/>
        </p:spPr>
        <p:txBody>
          <a:bodyPr wrap="none" rtlCol="0">
            <a:spAutoFit/>
          </a:bodyPr>
          <a:lstStyle/>
          <a:p>
            <a:r>
              <a:rPr lang="zh-CN" altLang="en-US" dirty="0"/>
              <a:t>订单数上限取决于转运能力：</a:t>
            </a:r>
          </a:p>
        </p:txBody>
      </p:sp>
      <p:pic>
        <p:nvPicPr>
          <p:cNvPr id="12" name="图片 11">
            <a:extLst>
              <a:ext uri="{FF2B5EF4-FFF2-40B4-BE49-F238E27FC236}">
                <a16:creationId xmlns:a16="http://schemas.microsoft.com/office/drawing/2014/main" id="{E88DC6BE-A302-AB50-FCC5-BEC613493FF4}"/>
              </a:ext>
            </a:extLst>
          </p:cNvPr>
          <p:cNvPicPr>
            <a:picLocks noChangeAspect="1"/>
          </p:cNvPicPr>
          <p:nvPr/>
        </p:nvPicPr>
        <p:blipFill>
          <a:blip r:embed="rId3"/>
          <a:stretch>
            <a:fillRect/>
          </a:stretch>
        </p:blipFill>
        <p:spPr>
          <a:xfrm>
            <a:off x="6261378" y="2651023"/>
            <a:ext cx="5591955" cy="333422"/>
          </a:xfrm>
          <a:prstGeom prst="rect">
            <a:avLst/>
          </a:prstGeom>
        </p:spPr>
      </p:pic>
      <p:sp>
        <p:nvSpPr>
          <p:cNvPr id="13" name="文本框 12">
            <a:extLst>
              <a:ext uri="{FF2B5EF4-FFF2-40B4-BE49-F238E27FC236}">
                <a16:creationId xmlns:a16="http://schemas.microsoft.com/office/drawing/2014/main" id="{65568F8B-B18E-1705-F0F6-F67128827E13}"/>
              </a:ext>
            </a:extLst>
          </p:cNvPr>
          <p:cNvSpPr txBox="1"/>
          <p:nvPr/>
        </p:nvSpPr>
        <p:spPr>
          <a:xfrm>
            <a:off x="609600" y="3587638"/>
            <a:ext cx="6417141" cy="369332"/>
          </a:xfrm>
          <a:prstGeom prst="rect">
            <a:avLst/>
          </a:prstGeom>
          <a:noFill/>
        </p:spPr>
        <p:txBody>
          <a:bodyPr wrap="none" rtlCol="0">
            <a:spAutoFit/>
          </a:bodyPr>
          <a:lstStyle/>
          <a:p>
            <a:r>
              <a:rPr lang="zh-CN" altLang="en-US" dirty="0"/>
              <a:t>因为供货商渠道被拓宽，订货总量增加，规定每周产能下限：</a:t>
            </a:r>
          </a:p>
        </p:txBody>
      </p:sp>
      <p:pic>
        <p:nvPicPr>
          <p:cNvPr id="15" name="图片 14">
            <a:extLst>
              <a:ext uri="{FF2B5EF4-FFF2-40B4-BE49-F238E27FC236}">
                <a16:creationId xmlns:a16="http://schemas.microsoft.com/office/drawing/2014/main" id="{93E47888-891C-2E48-61EE-7BA81B729BAE}"/>
              </a:ext>
            </a:extLst>
          </p:cNvPr>
          <p:cNvPicPr>
            <a:picLocks noChangeAspect="1"/>
          </p:cNvPicPr>
          <p:nvPr/>
        </p:nvPicPr>
        <p:blipFill>
          <a:blip r:embed="rId4"/>
          <a:stretch>
            <a:fillRect/>
          </a:stretch>
        </p:blipFill>
        <p:spPr>
          <a:xfrm>
            <a:off x="609600" y="4109350"/>
            <a:ext cx="9145276" cy="1086002"/>
          </a:xfrm>
          <a:prstGeom prst="rect">
            <a:avLst/>
          </a:prstGeom>
        </p:spPr>
      </p:pic>
      <p:pic>
        <p:nvPicPr>
          <p:cNvPr id="17" name="图片 16">
            <a:extLst>
              <a:ext uri="{FF2B5EF4-FFF2-40B4-BE49-F238E27FC236}">
                <a16:creationId xmlns:a16="http://schemas.microsoft.com/office/drawing/2014/main" id="{B36DE6EF-A749-422E-5804-AD42FEABDB99}"/>
              </a:ext>
            </a:extLst>
          </p:cNvPr>
          <p:cNvPicPr>
            <a:picLocks noChangeAspect="1"/>
          </p:cNvPicPr>
          <p:nvPr/>
        </p:nvPicPr>
        <p:blipFill>
          <a:blip r:embed="rId5"/>
          <a:stretch>
            <a:fillRect/>
          </a:stretch>
        </p:blipFill>
        <p:spPr>
          <a:xfrm>
            <a:off x="727415" y="5195352"/>
            <a:ext cx="5144218" cy="428685"/>
          </a:xfrm>
          <a:prstGeom prst="rect">
            <a:avLst/>
          </a:prstGeom>
        </p:spPr>
      </p:pic>
    </p:spTree>
    <p:extLst>
      <p:ext uri="{BB962C8B-B14F-4D97-AF65-F5344CB8AC3E}">
        <p14:creationId xmlns:p14="http://schemas.microsoft.com/office/powerpoint/2010/main" val="257534467"/>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BD9C6410-3321-4170-BD2F-09F2CA388C6A}"/>
              </a:ext>
            </a:extLst>
          </p:cNvPr>
          <p:cNvSpPr>
            <a:spLocks noGrp="1"/>
          </p:cNvSpPr>
          <p:nvPr>
            <p:ph type="sldNum" sz="quarter" idx="4"/>
          </p:nvPr>
        </p:nvSpPr>
        <p:spPr/>
        <p:txBody>
          <a:bodyPr/>
          <a:lstStyle/>
          <a:p>
            <a:pPr>
              <a:defRPr/>
            </a:pPr>
            <a:fld id="{D837C82C-25B3-469D-B1C1-F7501E47E3EE}" type="slidenum">
              <a:rPr lang="zh-CN" altLang="en-US" smtClean="0"/>
              <a:t>19</a:t>
            </a:fld>
            <a:endParaRPr lang="zh-CN" altLang="en-US" dirty="0"/>
          </a:p>
        </p:txBody>
      </p:sp>
      <p:sp>
        <p:nvSpPr>
          <p:cNvPr id="7" name="标题 1">
            <a:extLst>
              <a:ext uri="{FF2B5EF4-FFF2-40B4-BE49-F238E27FC236}">
                <a16:creationId xmlns:a16="http://schemas.microsoft.com/office/drawing/2014/main" id="{CB25F4CF-75E0-661E-50AD-4A73DA8D39DF}"/>
              </a:ext>
            </a:extLst>
          </p:cNvPr>
          <p:cNvSpPr>
            <a:spLocks noGrp="1"/>
          </p:cNvSpPr>
          <p:nvPr>
            <p:ph type="title"/>
          </p:nvPr>
        </p:nvSpPr>
        <p:spPr>
          <a:xfrm>
            <a:off x="609600" y="274638"/>
            <a:ext cx="9403921" cy="976312"/>
          </a:xfrm>
        </p:spPr>
        <p:txBody>
          <a:bodyPr/>
          <a:lstStyle/>
          <a:p>
            <a:r>
              <a:rPr lang="zh-CN" altLang="en-US" sz="2400" dirty="0"/>
              <a:t>问题四</a:t>
            </a:r>
          </a:p>
        </p:txBody>
      </p:sp>
      <p:sp>
        <p:nvSpPr>
          <p:cNvPr id="3" name="文本框 2">
            <a:extLst>
              <a:ext uri="{FF2B5EF4-FFF2-40B4-BE49-F238E27FC236}">
                <a16:creationId xmlns:a16="http://schemas.microsoft.com/office/drawing/2014/main" id="{62F55334-D2EF-50EF-A017-78010EB726E3}"/>
              </a:ext>
            </a:extLst>
          </p:cNvPr>
          <p:cNvSpPr txBox="1"/>
          <p:nvPr/>
        </p:nvSpPr>
        <p:spPr>
          <a:xfrm>
            <a:off x="609600" y="1405467"/>
            <a:ext cx="2492990" cy="369332"/>
          </a:xfrm>
          <a:prstGeom prst="rect">
            <a:avLst/>
          </a:prstGeom>
          <a:noFill/>
        </p:spPr>
        <p:txBody>
          <a:bodyPr wrap="none" rtlCol="0">
            <a:spAutoFit/>
          </a:bodyPr>
          <a:lstStyle/>
          <a:p>
            <a:r>
              <a:rPr lang="zh-CN" altLang="en-US" dirty="0"/>
              <a:t>更新后订购方案模型：</a:t>
            </a:r>
          </a:p>
        </p:txBody>
      </p:sp>
      <p:pic>
        <p:nvPicPr>
          <p:cNvPr id="8" name="图片 7">
            <a:extLst>
              <a:ext uri="{FF2B5EF4-FFF2-40B4-BE49-F238E27FC236}">
                <a16:creationId xmlns:a16="http://schemas.microsoft.com/office/drawing/2014/main" id="{893A8CEB-E6EC-6C9C-E0E5-A76A6147E1D8}"/>
              </a:ext>
            </a:extLst>
          </p:cNvPr>
          <p:cNvPicPr>
            <a:picLocks noChangeAspect="1"/>
          </p:cNvPicPr>
          <p:nvPr/>
        </p:nvPicPr>
        <p:blipFill>
          <a:blip r:embed="rId2"/>
          <a:stretch>
            <a:fillRect/>
          </a:stretch>
        </p:blipFill>
        <p:spPr>
          <a:xfrm>
            <a:off x="373994" y="1774799"/>
            <a:ext cx="8363606" cy="2996677"/>
          </a:xfrm>
          <a:prstGeom prst="rect">
            <a:avLst/>
          </a:prstGeom>
        </p:spPr>
      </p:pic>
      <p:pic>
        <p:nvPicPr>
          <p:cNvPr id="13" name="图片 12">
            <a:extLst>
              <a:ext uri="{FF2B5EF4-FFF2-40B4-BE49-F238E27FC236}">
                <a16:creationId xmlns:a16="http://schemas.microsoft.com/office/drawing/2014/main" id="{F5C4ACF9-7ADE-08B8-72BC-E323C2271548}"/>
              </a:ext>
            </a:extLst>
          </p:cNvPr>
          <p:cNvPicPr>
            <a:picLocks noChangeAspect="1"/>
          </p:cNvPicPr>
          <p:nvPr/>
        </p:nvPicPr>
        <p:blipFill>
          <a:blip r:embed="rId3"/>
          <a:stretch>
            <a:fillRect/>
          </a:stretch>
        </p:blipFill>
        <p:spPr>
          <a:xfrm>
            <a:off x="5792589" y="4411423"/>
            <a:ext cx="4898615" cy="2446577"/>
          </a:xfrm>
          <a:prstGeom prst="rect">
            <a:avLst/>
          </a:prstGeom>
        </p:spPr>
      </p:pic>
      <p:sp>
        <p:nvSpPr>
          <p:cNvPr id="14" name="文本框 13">
            <a:extLst>
              <a:ext uri="{FF2B5EF4-FFF2-40B4-BE49-F238E27FC236}">
                <a16:creationId xmlns:a16="http://schemas.microsoft.com/office/drawing/2014/main" id="{0C4A85BD-66AD-9F8A-E135-FF4DA3A7633D}"/>
              </a:ext>
            </a:extLst>
          </p:cNvPr>
          <p:cNvSpPr txBox="1"/>
          <p:nvPr/>
        </p:nvSpPr>
        <p:spPr>
          <a:xfrm>
            <a:off x="412590" y="4972159"/>
            <a:ext cx="5379999" cy="646331"/>
          </a:xfrm>
          <a:prstGeom prst="rect">
            <a:avLst/>
          </a:prstGeom>
          <a:noFill/>
        </p:spPr>
        <p:txBody>
          <a:bodyPr wrap="none" rtlCol="0">
            <a:spAutoFit/>
          </a:bodyPr>
          <a:lstStyle/>
          <a:p>
            <a:r>
              <a:rPr lang="zh-CN" altLang="en-US" dirty="0"/>
              <a:t>将转运模型输入更新为新的订购方案后，使用问题</a:t>
            </a:r>
            <a:r>
              <a:rPr lang="en-US" altLang="zh-CN" dirty="0"/>
              <a:t>2</a:t>
            </a:r>
          </a:p>
          <a:p>
            <a:r>
              <a:rPr lang="zh-CN" altLang="en-US" dirty="0"/>
              <a:t>的算法对问题求解</a:t>
            </a:r>
          </a:p>
        </p:txBody>
      </p:sp>
      <p:sp>
        <p:nvSpPr>
          <p:cNvPr id="15" name="文本框 14">
            <a:extLst>
              <a:ext uri="{FF2B5EF4-FFF2-40B4-BE49-F238E27FC236}">
                <a16:creationId xmlns:a16="http://schemas.microsoft.com/office/drawing/2014/main" id="{A29BC357-27D3-FEBF-FAEB-63CAB317BDF3}"/>
              </a:ext>
            </a:extLst>
          </p:cNvPr>
          <p:cNvSpPr txBox="1"/>
          <p:nvPr/>
        </p:nvSpPr>
        <p:spPr>
          <a:xfrm>
            <a:off x="3808194" y="5987021"/>
            <a:ext cx="2287806" cy="369332"/>
          </a:xfrm>
          <a:prstGeom prst="rect">
            <a:avLst/>
          </a:prstGeom>
          <a:noFill/>
        </p:spPr>
        <p:txBody>
          <a:bodyPr wrap="none" rtlCol="0">
            <a:spAutoFit/>
          </a:bodyPr>
          <a:lstStyle/>
          <a:p>
            <a:r>
              <a:rPr lang="zh-CN" altLang="en-US" dirty="0"/>
              <a:t>产能提升效果展示</a:t>
            </a:r>
            <a:r>
              <a:rPr lang="en-US" altLang="zh-CN" dirty="0"/>
              <a:t>--&gt;</a:t>
            </a:r>
            <a:endParaRPr lang="zh-CN" altLang="en-US" dirty="0"/>
          </a:p>
        </p:txBody>
      </p:sp>
    </p:spTree>
    <p:extLst>
      <p:ext uri="{BB962C8B-B14F-4D97-AF65-F5344CB8AC3E}">
        <p14:creationId xmlns:p14="http://schemas.microsoft.com/office/powerpoint/2010/main" val="4098439121"/>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D88055-207C-80A8-91BB-AA94317241BF}"/>
              </a:ext>
            </a:extLst>
          </p:cNvPr>
          <p:cNvSpPr>
            <a:spLocks noGrp="1"/>
          </p:cNvSpPr>
          <p:nvPr>
            <p:ph type="title"/>
          </p:nvPr>
        </p:nvSpPr>
        <p:spPr/>
        <p:txBody>
          <a:bodyPr/>
          <a:lstStyle/>
          <a:p>
            <a:r>
              <a:rPr lang="zh-CN" altLang="en-US" sz="2400" dirty="0"/>
              <a:t>题目介绍</a:t>
            </a:r>
          </a:p>
        </p:txBody>
      </p:sp>
      <p:sp>
        <p:nvSpPr>
          <p:cNvPr id="4" name="灯片编号占位符 3">
            <a:extLst>
              <a:ext uri="{FF2B5EF4-FFF2-40B4-BE49-F238E27FC236}">
                <a16:creationId xmlns:a16="http://schemas.microsoft.com/office/drawing/2014/main" id="{F9EFA9DD-8C29-61A1-FEA9-E09BA9AFC3A9}"/>
              </a:ext>
            </a:extLst>
          </p:cNvPr>
          <p:cNvSpPr>
            <a:spLocks noGrp="1"/>
          </p:cNvSpPr>
          <p:nvPr>
            <p:ph type="sldNum" sz="quarter" idx="4"/>
          </p:nvPr>
        </p:nvSpPr>
        <p:spPr/>
        <p:txBody>
          <a:bodyPr/>
          <a:lstStyle/>
          <a:p>
            <a:pPr>
              <a:defRPr/>
            </a:pPr>
            <a:fld id="{D837C82C-25B3-469D-B1C1-F7501E47E3EE}" type="slidenum">
              <a:rPr lang="zh-CN" altLang="en-US" smtClean="0"/>
              <a:t>2</a:t>
            </a:fld>
            <a:endParaRPr lang="zh-CN" altLang="en-US" dirty="0"/>
          </a:p>
        </p:txBody>
      </p:sp>
      <p:sp>
        <p:nvSpPr>
          <p:cNvPr id="3" name="文本框 2">
            <a:extLst>
              <a:ext uri="{FF2B5EF4-FFF2-40B4-BE49-F238E27FC236}">
                <a16:creationId xmlns:a16="http://schemas.microsoft.com/office/drawing/2014/main" id="{B9C60936-FA5C-C121-4ED9-14431BDB08CB}"/>
              </a:ext>
            </a:extLst>
          </p:cNvPr>
          <p:cNvSpPr txBox="1"/>
          <p:nvPr/>
        </p:nvSpPr>
        <p:spPr>
          <a:xfrm>
            <a:off x="966732" y="1633826"/>
            <a:ext cx="10258536" cy="4893647"/>
          </a:xfrm>
          <a:prstGeom prst="rect">
            <a:avLst/>
          </a:prstGeom>
          <a:noFill/>
        </p:spPr>
        <p:txBody>
          <a:bodyPr wrap="square" rtlCol="0">
            <a:spAutoFit/>
          </a:bodyPr>
          <a:lstStyle/>
          <a:p>
            <a:pPr algn="ctr"/>
            <a:r>
              <a:rPr lang="en-US" altLang="zh-CN" sz="2400" b="1" i="0" dirty="0">
                <a:solidFill>
                  <a:srgbClr val="000000"/>
                </a:solidFill>
                <a:effectLst/>
                <a:latin typeface="TimesNewRomanPS-BoldMT"/>
              </a:rPr>
              <a:t>C </a:t>
            </a:r>
            <a:r>
              <a:rPr lang="zh-CN" altLang="en-US" sz="2400" b="1" i="0" dirty="0">
                <a:solidFill>
                  <a:srgbClr val="000000"/>
                </a:solidFill>
                <a:effectLst/>
                <a:latin typeface="SimSun" panose="02010600030101010101" pitchFamily="2" charset="-122"/>
                <a:ea typeface="SimSun" panose="02010600030101010101" pitchFamily="2" charset="-122"/>
              </a:rPr>
              <a:t>题 生产企业原材料的订购与运输</a:t>
            </a:r>
          </a:p>
          <a:p>
            <a:pPr indent="457200"/>
            <a:r>
              <a:rPr lang="zh-CN" altLang="en-US" sz="1800" b="0" i="0" dirty="0">
                <a:solidFill>
                  <a:srgbClr val="000000"/>
                </a:solidFill>
                <a:effectLst/>
                <a:latin typeface="SimSun" panose="02010600030101010101" pitchFamily="2" charset="-122"/>
                <a:ea typeface="SimSun" panose="02010600030101010101" pitchFamily="2" charset="-122"/>
              </a:rPr>
              <a:t>某建筑和装饰板材的生产企业所用原材料主要是木质纤维和其他植物素纤维材料</a:t>
            </a:r>
            <a:r>
              <a:rPr lang="en-US" altLang="zh-CN" sz="1800" b="0" i="0" dirty="0">
                <a:solidFill>
                  <a:srgbClr val="000000"/>
                </a:solidFill>
                <a:effectLst/>
                <a:latin typeface="SimSun" panose="02010600030101010101" pitchFamily="2" charset="-122"/>
                <a:ea typeface="SimSun" panose="02010600030101010101" pitchFamily="2" charset="-122"/>
              </a:rPr>
              <a:t>,</a:t>
            </a:r>
            <a:r>
              <a:rPr lang="zh-CN" altLang="en-US" sz="1800" b="0" i="0" dirty="0">
                <a:solidFill>
                  <a:srgbClr val="000000"/>
                </a:solidFill>
                <a:effectLst/>
                <a:latin typeface="SimSun" panose="02010600030101010101" pitchFamily="2" charset="-122"/>
                <a:ea typeface="SimSun" panose="02010600030101010101" pitchFamily="2" charset="-122"/>
              </a:rPr>
              <a:t>总体可</a:t>
            </a:r>
            <a:r>
              <a:rPr lang="zh-CN" altLang="en-US" sz="1800" b="0" i="0" dirty="0">
                <a:solidFill>
                  <a:srgbClr val="2264A6"/>
                </a:solidFill>
                <a:effectLst/>
                <a:latin typeface="SimSun" panose="02010600030101010101" pitchFamily="2" charset="-122"/>
                <a:ea typeface="SimSun" panose="02010600030101010101" pitchFamily="2" charset="-122"/>
              </a:rPr>
              <a:t>分为 </a:t>
            </a:r>
            <a:r>
              <a:rPr lang="en-US" altLang="zh-CN" sz="1800" b="0" i="0" dirty="0">
                <a:solidFill>
                  <a:srgbClr val="2264A6"/>
                </a:solidFill>
                <a:effectLst/>
                <a:latin typeface="SimSun" panose="02010600030101010101" pitchFamily="2" charset="-122"/>
                <a:ea typeface="SimSun" panose="02010600030101010101" pitchFamily="2" charset="-122"/>
              </a:rPr>
              <a:t>A</a:t>
            </a:r>
            <a:r>
              <a:rPr lang="zh-CN" altLang="en-US" sz="1800" b="0" i="0" dirty="0">
                <a:solidFill>
                  <a:srgbClr val="2264A6"/>
                </a:solidFill>
                <a:effectLst/>
                <a:latin typeface="SimSun" panose="02010600030101010101" pitchFamily="2" charset="-122"/>
                <a:ea typeface="SimSun" panose="02010600030101010101" pitchFamily="2" charset="-122"/>
              </a:rPr>
              <a:t>， </a:t>
            </a:r>
            <a:r>
              <a:rPr lang="en-US" altLang="zh-CN" sz="1800" b="0" i="0" dirty="0">
                <a:solidFill>
                  <a:srgbClr val="2264A6"/>
                </a:solidFill>
                <a:effectLst/>
                <a:latin typeface="SimSun" panose="02010600030101010101" pitchFamily="2" charset="-122"/>
                <a:ea typeface="SimSun" panose="02010600030101010101" pitchFamily="2" charset="-122"/>
              </a:rPr>
              <a:t>B</a:t>
            </a:r>
            <a:r>
              <a:rPr lang="zh-CN" altLang="en-US" sz="1800" b="0" i="0" dirty="0">
                <a:solidFill>
                  <a:srgbClr val="2264A6"/>
                </a:solidFill>
                <a:effectLst/>
                <a:latin typeface="SimSun" panose="02010600030101010101" pitchFamily="2" charset="-122"/>
                <a:ea typeface="SimSun" panose="02010600030101010101" pitchFamily="2" charset="-122"/>
              </a:rPr>
              <a:t>， </a:t>
            </a:r>
            <a:r>
              <a:rPr lang="en-US" altLang="zh-CN" sz="1800" b="0" i="0" dirty="0">
                <a:solidFill>
                  <a:srgbClr val="2264A6"/>
                </a:solidFill>
                <a:effectLst/>
                <a:latin typeface="SimSun" panose="02010600030101010101" pitchFamily="2" charset="-122"/>
                <a:ea typeface="SimSun" panose="02010600030101010101" pitchFamily="2" charset="-122"/>
              </a:rPr>
              <a:t>C </a:t>
            </a:r>
            <a:r>
              <a:rPr lang="zh-CN" altLang="en-US" sz="1800" b="0" i="0" dirty="0">
                <a:solidFill>
                  <a:srgbClr val="2264A6"/>
                </a:solidFill>
                <a:effectLst/>
                <a:latin typeface="SimSun" panose="02010600030101010101" pitchFamily="2" charset="-122"/>
                <a:ea typeface="SimSun" panose="02010600030101010101" pitchFamily="2" charset="-122"/>
              </a:rPr>
              <a:t>三种类型</a:t>
            </a:r>
            <a:r>
              <a:rPr lang="zh-CN" altLang="en-US" sz="1800" b="0" i="0" dirty="0">
                <a:solidFill>
                  <a:srgbClr val="000000"/>
                </a:solidFill>
                <a:effectLst/>
                <a:latin typeface="SimSun" panose="02010600030101010101" pitchFamily="2" charset="-122"/>
                <a:ea typeface="SimSun" panose="02010600030101010101" pitchFamily="2" charset="-122"/>
              </a:rPr>
              <a:t>。该企业每年按 </a:t>
            </a:r>
            <a:r>
              <a:rPr lang="en-US" altLang="zh-CN" sz="1800" b="0" i="0" dirty="0">
                <a:solidFill>
                  <a:srgbClr val="000000"/>
                </a:solidFill>
                <a:effectLst/>
                <a:latin typeface="SimSun" panose="02010600030101010101" pitchFamily="2" charset="-122"/>
                <a:ea typeface="SimSun" panose="02010600030101010101" pitchFamily="2" charset="-122"/>
              </a:rPr>
              <a:t>48 </a:t>
            </a:r>
            <a:r>
              <a:rPr lang="zh-CN" altLang="en-US" sz="1800" b="0" i="0" dirty="0">
                <a:solidFill>
                  <a:srgbClr val="000000"/>
                </a:solidFill>
                <a:effectLst/>
                <a:latin typeface="SimSun" panose="02010600030101010101" pitchFamily="2" charset="-122"/>
                <a:ea typeface="SimSun" panose="02010600030101010101" pitchFamily="2" charset="-122"/>
              </a:rPr>
              <a:t>周安排生产， 需要提前制定 </a:t>
            </a:r>
            <a:r>
              <a:rPr lang="en-US" altLang="zh-CN" sz="1800" b="0" i="0" dirty="0">
                <a:solidFill>
                  <a:srgbClr val="000000"/>
                </a:solidFill>
                <a:effectLst/>
                <a:latin typeface="SimSun" panose="02010600030101010101" pitchFamily="2" charset="-122"/>
                <a:ea typeface="SimSun" panose="02010600030101010101" pitchFamily="2" charset="-122"/>
              </a:rPr>
              <a:t>24 </a:t>
            </a:r>
            <a:r>
              <a:rPr lang="zh-CN" altLang="en-US" sz="1800" b="0" i="0" dirty="0">
                <a:solidFill>
                  <a:srgbClr val="000000"/>
                </a:solidFill>
                <a:effectLst/>
                <a:latin typeface="SimSun" panose="02010600030101010101" pitchFamily="2" charset="-122"/>
                <a:ea typeface="SimSun" panose="02010600030101010101" pitchFamily="2" charset="-122"/>
              </a:rPr>
              <a:t>周的原材料订购和转运计划， 即根据产能要求确定需要订购的原材料供应商（称为“供应商”）和相应每周的原材料订购数量（称为“订货量”） ， 确定第三方物流公司（称为“转运商”） 并委托其将供应商每周的原材料供货数量（称为“供货量”）转运到企业仓库。</a:t>
            </a:r>
          </a:p>
          <a:p>
            <a:pPr indent="457200"/>
            <a:r>
              <a:rPr lang="zh-CN" altLang="en-US" sz="1800" b="0" i="0" dirty="0">
                <a:solidFill>
                  <a:srgbClr val="000000"/>
                </a:solidFill>
                <a:effectLst/>
                <a:latin typeface="SimSun" panose="02010600030101010101" pitchFamily="2" charset="-122"/>
                <a:ea typeface="SimSun" panose="02010600030101010101" pitchFamily="2" charset="-122"/>
              </a:rPr>
              <a:t>该企业</a:t>
            </a:r>
            <a:r>
              <a:rPr lang="zh-CN" altLang="en-US" sz="1800" b="0" i="0" dirty="0">
                <a:solidFill>
                  <a:srgbClr val="2264A6"/>
                </a:solidFill>
                <a:effectLst/>
                <a:latin typeface="SimSun" panose="02010600030101010101" pitchFamily="2" charset="-122"/>
                <a:ea typeface="SimSun" panose="02010600030101010101" pitchFamily="2" charset="-122"/>
              </a:rPr>
              <a:t>每周的产能为 </a:t>
            </a:r>
            <a:r>
              <a:rPr lang="en-US" altLang="zh-CN" sz="1800" b="0" i="0" dirty="0">
                <a:solidFill>
                  <a:srgbClr val="2264A6"/>
                </a:solidFill>
                <a:effectLst/>
                <a:latin typeface="SimSun" panose="02010600030101010101" pitchFamily="2" charset="-122"/>
                <a:ea typeface="SimSun" panose="02010600030101010101" pitchFamily="2" charset="-122"/>
              </a:rPr>
              <a:t>2.82 </a:t>
            </a:r>
            <a:r>
              <a:rPr lang="zh-CN" altLang="en-US" sz="1800" b="0" i="0" dirty="0">
                <a:solidFill>
                  <a:srgbClr val="2264A6"/>
                </a:solidFill>
                <a:effectLst/>
                <a:latin typeface="SimSun" panose="02010600030101010101" pitchFamily="2" charset="-122"/>
                <a:ea typeface="SimSun" panose="02010600030101010101" pitchFamily="2" charset="-122"/>
              </a:rPr>
              <a:t>万立方米</a:t>
            </a:r>
            <a:r>
              <a:rPr lang="zh-CN" altLang="en-US" sz="1800" b="0" i="0" dirty="0">
                <a:solidFill>
                  <a:srgbClr val="000000"/>
                </a:solidFill>
                <a:effectLst/>
                <a:latin typeface="SimSun" panose="02010600030101010101" pitchFamily="2" charset="-122"/>
                <a:ea typeface="SimSun" panose="02010600030101010101" pitchFamily="2" charset="-122"/>
              </a:rPr>
              <a:t>，每立方米产品需消耗 </a:t>
            </a:r>
            <a:r>
              <a:rPr lang="en-US" altLang="zh-CN" sz="1800" b="0" i="0" dirty="0">
                <a:solidFill>
                  <a:srgbClr val="2264A6"/>
                </a:solidFill>
                <a:effectLst/>
                <a:latin typeface="SimSun" panose="02010600030101010101" pitchFamily="2" charset="-122"/>
                <a:ea typeface="SimSun" panose="02010600030101010101" pitchFamily="2" charset="-122"/>
              </a:rPr>
              <a:t>A </a:t>
            </a:r>
            <a:r>
              <a:rPr lang="zh-CN" altLang="en-US" sz="1800" b="0" i="0" dirty="0">
                <a:solidFill>
                  <a:srgbClr val="2264A6"/>
                </a:solidFill>
                <a:effectLst/>
                <a:latin typeface="SimSun" panose="02010600030101010101" pitchFamily="2" charset="-122"/>
                <a:ea typeface="SimSun" panose="02010600030101010101" pitchFamily="2" charset="-122"/>
              </a:rPr>
              <a:t>类原材料 </a:t>
            </a:r>
            <a:r>
              <a:rPr lang="en-US" altLang="zh-CN" sz="1800" b="0" i="0" dirty="0">
                <a:solidFill>
                  <a:srgbClr val="2264A6"/>
                </a:solidFill>
                <a:effectLst/>
                <a:latin typeface="SimSun" panose="02010600030101010101" pitchFamily="2" charset="-122"/>
                <a:ea typeface="SimSun" panose="02010600030101010101" pitchFamily="2" charset="-122"/>
              </a:rPr>
              <a:t>0.6 </a:t>
            </a:r>
            <a:r>
              <a:rPr lang="zh-CN" altLang="en-US" sz="1800" b="0" i="0" dirty="0">
                <a:solidFill>
                  <a:srgbClr val="2264A6"/>
                </a:solidFill>
                <a:effectLst/>
                <a:latin typeface="SimSun" panose="02010600030101010101" pitchFamily="2" charset="-122"/>
                <a:ea typeface="SimSun" panose="02010600030101010101" pitchFamily="2" charset="-122"/>
              </a:rPr>
              <a:t>立方米</a:t>
            </a:r>
            <a:r>
              <a:rPr lang="zh-CN" altLang="en-US" sz="1800" b="0" i="0" dirty="0">
                <a:solidFill>
                  <a:srgbClr val="000000"/>
                </a:solidFill>
                <a:effectLst/>
                <a:latin typeface="SimSun" panose="02010600030101010101" pitchFamily="2" charset="-122"/>
                <a:ea typeface="SimSun" panose="02010600030101010101" pitchFamily="2" charset="-122"/>
              </a:rPr>
              <a:t>，或 </a:t>
            </a:r>
            <a:r>
              <a:rPr lang="en-US" altLang="zh-CN" sz="1800" b="0" i="0" dirty="0">
                <a:solidFill>
                  <a:srgbClr val="2264A6"/>
                </a:solidFill>
                <a:effectLst/>
                <a:latin typeface="SimSun" panose="02010600030101010101" pitchFamily="2" charset="-122"/>
                <a:ea typeface="SimSun" panose="02010600030101010101" pitchFamily="2" charset="-122"/>
              </a:rPr>
              <a:t>B </a:t>
            </a:r>
            <a:r>
              <a:rPr lang="zh-CN" altLang="en-US" sz="1800" b="0" i="0" dirty="0">
                <a:solidFill>
                  <a:srgbClr val="2264A6"/>
                </a:solidFill>
                <a:effectLst/>
                <a:latin typeface="SimSun" panose="02010600030101010101" pitchFamily="2" charset="-122"/>
                <a:ea typeface="SimSun" panose="02010600030101010101" pitchFamily="2" charset="-122"/>
              </a:rPr>
              <a:t>类原材料 </a:t>
            </a:r>
            <a:r>
              <a:rPr lang="en-US" altLang="zh-CN" sz="1800" b="0" i="0" dirty="0">
                <a:solidFill>
                  <a:srgbClr val="2264A6"/>
                </a:solidFill>
                <a:effectLst/>
                <a:latin typeface="SimSun" panose="02010600030101010101" pitchFamily="2" charset="-122"/>
                <a:ea typeface="SimSun" panose="02010600030101010101" pitchFamily="2" charset="-122"/>
              </a:rPr>
              <a:t>0.66 </a:t>
            </a:r>
            <a:r>
              <a:rPr lang="zh-CN" altLang="en-US" sz="1800" b="0" i="0" dirty="0">
                <a:solidFill>
                  <a:srgbClr val="2264A6"/>
                </a:solidFill>
                <a:effectLst/>
                <a:latin typeface="SimSun" panose="02010600030101010101" pitchFamily="2" charset="-122"/>
                <a:ea typeface="SimSun" panose="02010600030101010101" pitchFamily="2" charset="-122"/>
              </a:rPr>
              <a:t>立方米</a:t>
            </a:r>
            <a:r>
              <a:rPr lang="zh-CN" altLang="en-US" sz="1800" b="0" i="0" dirty="0">
                <a:solidFill>
                  <a:srgbClr val="000000"/>
                </a:solidFill>
                <a:effectLst/>
                <a:latin typeface="SimSun" panose="02010600030101010101" pitchFamily="2" charset="-122"/>
                <a:ea typeface="SimSun" panose="02010600030101010101" pitchFamily="2" charset="-122"/>
              </a:rPr>
              <a:t>，或 </a:t>
            </a:r>
            <a:r>
              <a:rPr lang="en-US" altLang="zh-CN" sz="1800" b="0" i="0" dirty="0">
                <a:solidFill>
                  <a:srgbClr val="2264A6"/>
                </a:solidFill>
                <a:effectLst/>
                <a:latin typeface="SimSun" panose="02010600030101010101" pitchFamily="2" charset="-122"/>
                <a:ea typeface="SimSun" panose="02010600030101010101" pitchFamily="2" charset="-122"/>
              </a:rPr>
              <a:t>C </a:t>
            </a:r>
            <a:r>
              <a:rPr lang="zh-CN" altLang="en-US" sz="1800" b="0" i="0" dirty="0">
                <a:solidFill>
                  <a:srgbClr val="2264A6"/>
                </a:solidFill>
                <a:effectLst/>
                <a:latin typeface="SimSun" panose="02010600030101010101" pitchFamily="2" charset="-122"/>
                <a:ea typeface="SimSun" panose="02010600030101010101" pitchFamily="2" charset="-122"/>
              </a:rPr>
              <a:t>类原材料 </a:t>
            </a:r>
            <a:r>
              <a:rPr lang="en-US" altLang="zh-CN" sz="1800" b="0" i="0" dirty="0">
                <a:solidFill>
                  <a:srgbClr val="2264A6"/>
                </a:solidFill>
                <a:effectLst/>
                <a:latin typeface="SimSun" panose="02010600030101010101" pitchFamily="2" charset="-122"/>
                <a:ea typeface="SimSun" panose="02010600030101010101" pitchFamily="2" charset="-122"/>
              </a:rPr>
              <a:t>0.72 </a:t>
            </a:r>
            <a:r>
              <a:rPr lang="zh-CN" altLang="en-US" sz="1800" b="0" i="0" dirty="0">
                <a:solidFill>
                  <a:srgbClr val="2264A6"/>
                </a:solidFill>
                <a:effectLst/>
                <a:latin typeface="SimSun" panose="02010600030101010101" pitchFamily="2" charset="-122"/>
                <a:ea typeface="SimSun" panose="02010600030101010101" pitchFamily="2" charset="-122"/>
              </a:rPr>
              <a:t>立方米</a:t>
            </a:r>
            <a:r>
              <a:rPr lang="zh-CN" altLang="en-US" sz="1800" b="0" i="0" dirty="0">
                <a:solidFill>
                  <a:srgbClr val="000000"/>
                </a:solidFill>
                <a:effectLst/>
                <a:latin typeface="SimSun" panose="02010600030101010101" pitchFamily="2" charset="-122"/>
                <a:ea typeface="SimSun" panose="02010600030101010101" pitchFamily="2" charset="-122"/>
              </a:rPr>
              <a:t>。由于原材料的特殊性，</a:t>
            </a:r>
            <a:r>
              <a:rPr lang="zh-CN" altLang="en-US" sz="1800" b="0" i="0" dirty="0">
                <a:solidFill>
                  <a:srgbClr val="2264A6"/>
                </a:solidFill>
                <a:effectLst/>
                <a:latin typeface="SimSun" panose="02010600030101010101" pitchFamily="2" charset="-122"/>
                <a:ea typeface="SimSun" panose="02010600030101010101" pitchFamily="2" charset="-122"/>
              </a:rPr>
              <a:t>供应商不能保证严格按订货量供货</a:t>
            </a:r>
            <a:r>
              <a:rPr lang="zh-CN" altLang="en-US" sz="1800" b="0" i="0" dirty="0">
                <a:solidFill>
                  <a:srgbClr val="000000"/>
                </a:solidFill>
                <a:effectLst/>
                <a:latin typeface="SimSun" panose="02010600030101010101" pitchFamily="2" charset="-122"/>
                <a:ea typeface="SimSun" panose="02010600030101010101" pitchFamily="2" charset="-122"/>
              </a:rPr>
              <a:t>，实际供货量可能多于或少于订货量。为了保证正常生产的需要，该企业要尽可能</a:t>
            </a:r>
            <a:r>
              <a:rPr lang="zh-CN" altLang="en-US" sz="1800" b="0" i="0" dirty="0">
                <a:solidFill>
                  <a:srgbClr val="2264A6"/>
                </a:solidFill>
                <a:effectLst/>
                <a:latin typeface="SimSun" panose="02010600030101010101" pitchFamily="2" charset="-122"/>
                <a:ea typeface="SimSun" panose="02010600030101010101" pitchFamily="2" charset="-122"/>
              </a:rPr>
              <a:t>保持不少于满足两周生产需求的原材料库存量</a:t>
            </a:r>
            <a:r>
              <a:rPr lang="zh-CN" altLang="en-US" sz="1800" b="0" i="0" dirty="0">
                <a:solidFill>
                  <a:srgbClr val="000000"/>
                </a:solidFill>
                <a:effectLst/>
                <a:latin typeface="SimSun" panose="02010600030101010101" pitchFamily="2" charset="-122"/>
                <a:ea typeface="SimSun" panose="02010600030101010101" pitchFamily="2" charset="-122"/>
              </a:rPr>
              <a:t>，为此该企业对供应商实际提供的原材料</a:t>
            </a:r>
            <a:r>
              <a:rPr lang="zh-CN" altLang="en-US" sz="1800" b="0" i="0" dirty="0">
                <a:solidFill>
                  <a:srgbClr val="2264A6"/>
                </a:solidFill>
                <a:effectLst/>
                <a:latin typeface="SimSun" panose="02010600030101010101" pitchFamily="2" charset="-122"/>
                <a:ea typeface="SimSun" panose="02010600030101010101" pitchFamily="2" charset="-122"/>
              </a:rPr>
              <a:t>总是全部收购</a:t>
            </a:r>
            <a:r>
              <a:rPr lang="zh-CN" altLang="en-US" sz="1800" b="0" i="0" dirty="0">
                <a:solidFill>
                  <a:srgbClr val="000000"/>
                </a:solidFill>
                <a:effectLst/>
                <a:latin typeface="SimSun" panose="02010600030101010101" pitchFamily="2" charset="-122"/>
                <a:ea typeface="SimSun" panose="02010600030101010101" pitchFamily="2" charset="-122"/>
              </a:rPr>
              <a:t>。</a:t>
            </a:r>
          </a:p>
          <a:p>
            <a:pPr indent="457200"/>
            <a:r>
              <a:rPr lang="zh-CN" altLang="en-US" sz="1800" b="0" i="0" dirty="0">
                <a:solidFill>
                  <a:srgbClr val="000000"/>
                </a:solidFill>
                <a:effectLst/>
                <a:latin typeface="SimSun" panose="02010600030101010101" pitchFamily="2" charset="-122"/>
                <a:ea typeface="SimSun" panose="02010600030101010101" pitchFamily="2" charset="-122"/>
              </a:rPr>
              <a:t>在实际转运过程中， 原材料会有一定的损耗（损耗量占供货量的百分比称为“损耗率”），转运商实际运送到企业仓库的原材料数量称为“接收量” 。每家</a:t>
            </a:r>
            <a:r>
              <a:rPr lang="zh-CN" altLang="en-US" sz="1800" b="0" i="0" dirty="0">
                <a:solidFill>
                  <a:srgbClr val="2264A6"/>
                </a:solidFill>
                <a:effectLst/>
                <a:latin typeface="SimSun" panose="02010600030101010101" pitchFamily="2" charset="-122"/>
                <a:ea typeface="SimSun" panose="02010600030101010101" pitchFamily="2" charset="-122"/>
              </a:rPr>
              <a:t>转运商的运输能力为 </a:t>
            </a:r>
            <a:r>
              <a:rPr lang="en-US" altLang="zh-CN" sz="1800" b="0" i="0" dirty="0">
                <a:solidFill>
                  <a:srgbClr val="2264A6"/>
                </a:solidFill>
                <a:effectLst/>
                <a:latin typeface="SimSun" panose="02010600030101010101" pitchFamily="2" charset="-122"/>
                <a:ea typeface="SimSun" panose="02010600030101010101" pitchFamily="2" charset="-122"/>
              </a:rPr>
              <a:t>6000 </a:t>
            </a:r>
            <a:r>
              <a:rPr lang="zh-CN" altLang="en-US" sz="1800" b="0" i="0" dirty="0">
                <a:solidFill>
                  <a:srgbClr val="2264A6"/>
                </a:solidFill>
                <a:effectLst/>
                <a:latin typeface="SimSun" panose="02010600030101010101" pitchFamily="2" charset="-122"/>
                <a:ea typeface="SimSun" panose="02010600030101010101" pitchFamily="2" charset="-122"/>
              </a:rPr>
              <a:t>立方米</a:t>
            </a:r>
            <a:r>
              <a:rPr lang="en-US" altLang="zh-CN" sz="1800" b="0" i="0" dirty="0">
                <a:solidFill>
                  <a:srgbClr val="2264A6"/>
                </a:solidFill>
                <a:effectLst/>
                <a:latin typeface="SimSun" panose="02010600030101010101" pitchFamily="2" charset="-122"/>
                <a:ea typeface="SimSun" panose="02010600030101010101" pitchFamily="2" charset="-122"/>
              </a:rPr>
              <a:t>/</a:t>
            </a:r>
            <a:r>
              <a:rPr lang="zh-CN" altLang="en-US" sz="1800" b="0" i="0" dirty="0">
                <a:solidFill>
                  <a:srgbClr val="2264A6"/>
                </a:solidFill>
                <a:effectLst/>
                <a:latin typeface="SimSun" panose="02010600030101010101" pitchFamily="2" charset="-122"/>
                <a:ea typeface="SimSun" panose="02010600030101010101" pitchFamily="2" charset="-122"/>
              </a:rPr>
              <a:t>周</a:t>
            </a:r>
            <a:r>
              <a:rPr lang="zh-CN" altLang="en-US" sz="1800" b="0" i="0" dirty="0">
                <a:solidFill>
                  <a:srgbClr val="000000"/>
                </a:solidFill>
                <a:effectLst/>
                <a:latin typeface="SimSun" panose="02010600030101010101" pitchFamily="2" charset="-122"/>
                <a:ea typeface="SimSun" panose="02010600030101010101" pitchFamily="2" charset="-122"/>
              </a:rPr>
              <a:t>。通常情况下，一家供应商每周供应的原材料尽量由一家转运商运输。</a:t>
            </a:r>
          </a:p>
          <a:p>
            <a:pPr indent="457200"/>
            <a:r>
              <a:rPr lang="zh-CN" altLang="en-US" sz="1800" b="0" i="0" dirty="0">
                <a:solidFill>
                  <a:srgbClr val="000000"/>
                </a:solidFill>
                <a:effectLst/>
                <a:latin typeface="SimSun" panose="02010600030101010101" pitchFamily="2" charset="-122"/>
                <a:ea typeface="SimSun" panose="02010600030101010101" pitchFamily="2" charset="-122"/>
              </a:rPr>
              <a:t>原材料的采购成本直接影响到企业的生产效益，实际</a:t>
            </a:r>
            <a:r>
              <a:rPr lang="zh-CN" altLang="en-US" sz="1800" b="0" i="0" dirty="0">
                <a:solidFill>
                  <a:srgbClr val="2264A6"/>
                </a:solidFill>
                <a:effectLst/>
                <a:latin typeface="SimSun" panose="02010600030101010101" pitchFamily="2" charset="-122"/>
                <a:ea typeface="SimSun" panose="02010600030101010101" pitchFamily="2" charset="-122"/>
              </a:rPr>
              <a:t>中 </a:t>
            </a:r>
            <a:r>
              <a:rPr lang="en-US" altLang="zh-CN" sz="1800" b="0" i="0" dirty="0">
                <a:solidFill>
                  <a:srgbClr val="2264A6"/>
                </a:solidFill>
                <a:effectLst/>
                <a:latin typeface="SimSun" panose="02010600030101010101" pitchFamily="2" charset="-122"/>
                <a:ea typeface="SimSun" panose="02010600030101010101" pitchFamily="2" charset="-122"/>
              </a:rPr>
              <a:t>A </a:t>
            </a:r>
            <a:r>
              <a:rPr lang="zh-CN" altLang="en-US" sz="1800" b="0" i="0" dirty="0">
                <a:solidFill>
                  <a:srgbClr val="2264A6"/>
                </a:solidFill>
                <a:effectLst/>
                <a:latin typeface="SimSun" panose="02010600030101010101" pitchFamily="2" charset="-122"/>
                <a:ea typeface="SimSun" panose="02010600030101010101" pitchFamily="2" charset="-122"/>
              </a:rPr>
              <a:t>类和 </a:t>
            </a:r>
            <a:r>
              <a:rPr lang="en-US" altLang="zh-CN" sz="1800" b="0" i="0" dirty="0">
                <a:solidFill>
                  <a:srgbClr val="2264A6"/>
                </a:solidFill>
                <a:effectLst/>
                <a:latin typeface="SimSun" panose="02010600030101010101" pitchFamily="2" charset="-122"/>
                <a:ea typeface="SimSun" panose="02010600030101010101" pitchFamily="2" charset="-122"/>
              </a:rPr>
              <a:t>B </a:t>
            </a:r>
            <a:r>
              <a:rPr lang="zh-CN" altLang="en-US" sz="1800" b="0" i="0" dirty="0">
                <a:solidFill>
                  <a:srgbClr val="2264A6"/>
                </a:solidFill>
                <a:effectLst/>
                <a:latin typeface="SimSun" panose="02010600030101010101" pitchFamily="2" charset="-122"/>
                <a:ea typeface="SimSun" panose="02010600030101010101" pitchFamily="2" charset="-122"/>
              </a:rPr>
              <a:t>类原材料的采购单价分别比 </a:t>
            </a:r>
            <a:r>
              <a:rPr lang="en-US" altLang="zh-CN" sz="1800" b="0" i="0" dirty="0">
                <a:solidFill>
                  <a:srgbClr val="2264A6"/>
                </a:solidFill>
                <a:effectLst/>
                <a:latin typeface="SimSun" panose="02010600030101010101" pitchFamily="2" charset="-122"/>
                <a:ea typeface="SimSun" panose="02010600030101010101" pitchFamily="2" charset="-122"/>
              </a:rPr>
              <a:t>C </a:t>
            </a:r>
            <a:r>
              <a:rPr lang="zh-CN" altLang="en-US" sz="1800" b="0" i="0" dirty="0">
                <a:solidFill>
                  <a:srgbClr val="2264A6"/>
                </a:solidFill>
                <a:effectLst/>
                <a:latin typeface="SimSun" panose="02010600030101010101" pitchFamily="2" charset="-122"/>
                <a:ea typeface="SimSun" panose="02010600030101010101" pitchFamily="2" charset="-122"/>
              </a:rPr>
              <a:t>类原材料高 </a:t>
            </a:r>
            <a:r>
              <a:rPr lang="en-US" altLang="zh-CN" sz="1800" b="0" i="0" dirty="0">
                <a:solidFill>
                  <a:srgbClr val="2264A6"/>
                </a:solidFill>
                <a:effectLst/>
                <a:latin typeface="SimSun" panose="02010600030101010101" pitchFamily="2" charset="-122"/>
                <a:ea typeface="SimSun" panose="02010600030101010101" pitchFamily="2" charset="-122"/>
              </a:rPr>
              <a:t>20%</a:t>
            </a:r>
            <a:r>
              <a:rPr lang="zh-CN" altLang="en-US" sz="1800" b="0" i="0" dirty="0">
                <a:solidFill>
                  <a:srgbClr val="2264A6"/>
                </a:solidFill>
                <a:effectLst/>
                <a:latin typeface="SimSun" panose="02010600030101010101" pitchFamily="2" charset="-122"/>
                <a:ea typeface="SimSun" panose="02010600030101010101" pitchFamily="2" charset="-122"/>
              </a:rPr>
              <a:t>和 </a:t>
            </a:r>
            <a:r>
              <a:rPr lang="en-US" altLang="zh-CN" sz="1800" b="0" i="0" dirty="0">
                <a:solidFill>
                  <a:srgbClr val="2264A6"/>
                </a:solidFill>
                <a:effectLst/>
                <a:latin typeface="SimSun" panose="02010600030101010101" pitchFamily="2" charset="-122"/>
                <a:ea typeface="SimSun" panose="02010600030101010101" pitchFamily="2" charset="-122"/>
              </a:rPr>
              <a:t>10%</a:t>
            </a:r>
            <a:r>
              <a:rPr lang="zh-CN" altLang="en-US" sz="1800" b="0" i="0" dirty="0">
                <a:solidFill>
                  <a:srgbClr val="000000"/>
                </a:solidFill>
                <a:effectLst/>
                <a:latin typeface="SimSun" panose="02010600030101010101" pitchFamily="2" charset="-122"/>
                <a:ea typeface="SimSun" panose="02010600030101010101" pitchFamily="2" charset="-122"/>
              </a:rPr>
              <a:t>。三类原材料运输和储存的单位费用相同。</a:t>
            </a:r>
            <a:endParaRPr lang="en-US" altLang="zh-CN" sz="1800" b="0" i="0" dirty="0">
              <a:solidFill>
                <a:srgbClr val="000000"/>
              </a:solidFill>
              <a:effectLst/>
              <a:latin typeface="SimSun" panose="02010600030101010101" pitchFamily="2" charset="-122"/>
              <a:ea typeface="SimSun" panose="02010600030101010101" pitchFamily="2" charset="-122"/>
            </a:endParaRPr>
          </a:p>
          <a:p>
            <a:r>
              <a:rPr lang="zh-CN" altLang="en-US" dirty="0">
                <a:solidFill>
                  <a:srgbClr val="000000"/>
                </a:solidFill>
                <a:latin typeface="SimSun" panose="02010600030101010101" pitchFamily="2" charset="-122"/>
                <a:ea typeface="SimSun" panose="02010600030101010101" pitchFamily="2" charset="-122"/>
              </a:rPr>
              <a:t>附件 </a:t>
            </a:r>
            <a:r>
              <a:rPr lang="en-US" altLang="zh-CN" dirty="0">
                <a:solidFill>
                  <a:srgbClr val="000000"/>
                </a:solidFill>
                <a:latin typeface="SimSun" panose="02010600030101010101" pitchFamily="2" charset="-122"/>
                <a:ea typeface="SimSun" panose="02010600030101010101" pitchFamily="2" charset="-122"/>
              </a:rPr>
              <a:t>1 </a:t>
            </a:r>
            <a:r>
              <a:rPr lang="zh-CN" altLang="en-US" dirty="0">
                <a:solidFill>
                  <a:srgbClr val="000000"/>
                </a:solidFill>
                <a:latin typeface="SimSun" panose="02010600030101010101" pitchFamily="2" charset="-122"/>
                <a:ea typeface="SimSun" panose="02010600030101010101" pitchFamily="2" charset="-122"/>
              </a:rPr>
              <a:t>给出了该企业近 </a:t>
            </a:r>
            <a:r>
              <a:rPr lang="en-US" altLang="zh-CN" dirty="0">
                <a:solidFill>
                  <a:srgbClr val="000000"/>
                </a:solidFill>
                <a:latin typeface="SimSun" panose="02010600030101010101" pitchFamily="2" charset="-122"/>
                <a:ea typeface="SimSun" panose="02010600030101010101" pitchFamily="2" charset="-122"/>
              </a:rPr>
              <a:t>5 </a:t>
            </a:r>
            <a:r>
              <a:rPr lang="zh-CN" altLang="en-US" dirty="0">
                <a:solidFill>
                  <a:srgbClr val="000000"/>
                </a:solidFill>
                <a:latin typeface="SimSun" panose="02010600030101010101" pitchFamily="2" charset="-122"/>
                <a:ea typeface="SimSun" panose="02010600030101010101" pitchFamily="2" charset="-122"/>
              </a:rPr>
              <a:t>年 </a:t>
            </a:r>
            <a:r>
              <a:rPr lang="en-US" altLang="zh-CN" dirty="0">
                <a:solidFill>
                  <a:srgbClr val="000000"/>
                </a:solidFill>
                <a:latin typeface="SimSun" panose="02010600030101010101" pitchFamily="2" charset="-122"/>
                <a:ea typeface="SimSun" panose="02010600030101010101" pitchFamily="2" charset="-122"/>
              </a:rPr>
              <a:t>402 </a:t>
            </a:r>
            <a:r>
              <a:rPr lang="zh-CN" altLang="en-US" dirty="0">
                <a:solidFill>
                  <a:srgbClr val="000000"/>
                </a:solidFill>
                <a:latin typeface="SimSun" panose="02010600030101010101" pitchFamily="2" charset="-122"/>
                <a:ea typeface="SimSun" panose="02010600030101010101" pitchFamily="2" charset="-122"/>
              </a:rPr>
              <a:t>家原材料供应商的订货量和供货量数据。</a:t>
            </a:r>
            <a:endParaRPr lang="en-US" altLang="zh-CN" dirty="0">
              <a:solidFill>
                <a:srgbClr val="000000"/>
              </a:solidFill>
              <a:latin typeface="SimSun" panose="02010600030101010101" pitchFamily="2" charset="-122"/>
              <a:ea typeface="SimSun" panose="02010600030101010101" pitchFamily="2" charset="-122"/>
            </a:endParaRPr>
          </a:p>
          <a:p>
            <a:r>
              <a:rPr lang="zh-CN" altLang="en-US" dirty="0">
                <a:solidFill>
                  <a:srgbClr val="000000"/>
                </a:solidFill>
                <a:latin typeface="SimSun" panose="02010600030101010101" pitchFamily="2" charset="-122"/>
                <a:ea typeface="SimSun" panose="02010600030101010101" pitchFamily="2" charset="-122"/>
              </a:rPr>
              <a:t>附件 </a:t>
            </a:r>
            <a:r>
              <a:rPr lang="en-US" altLang="zh-CN" dirty="0">
                <a:solidFill>
                  <a:srgbClr val="000000"/>
                </a:solidFill>
                <a:latin typeface="SimSun" panose="02010600030101010101" pitchFamily="2" charset="-122"/>
                <a:ea typeface="SimSun" panose="02010600030101010101" pitchFamily="2" charset="-122"/>
              </a:rPr>
              <a:t>2 </a:t>
            </a:r>
            <a:r>
              <a:rPr lang="zh-CN" altLang="en-US" dirty="0">
                <a:solidFill>
                  <a:srgbClr val="000000"/>
                </a:solidFill>
                <a:latin typeface="SimSun" panose="02010600030101010101" pitchFamily="2" charset="-122"/>
                <a:ea typeface="SimSun" panose="02010600030101010101" pitchFamily="2" charset="-122"/>
              </a:rPr>
              <a:t>给出了 </a:t>
            </a:r>
            <a:r>
              <a:rPr lang="en-US" altLang="zh-CN" dirty="0">
                <a:solidFill>
                  <a:srgbClr val="000000"/>
                </a:solidFill>
                <a:latin typeface="SimSun" panose="02010600030101010101" pitchFamily="2" charset="-122"/>
                <a:ea typeface="SimSun" panose="02010600030101010101" pitchFamily="2" charset="-122"/>
              </a:rPr>
              <a:t>8 </a:t>
            </a:r>
            <a:r>
              <a:rPr lang="zh-CN" altLang="en-US" dirty="0">
                <a:solidFill>
                  <a:srgbClr val="000000"/>
                </a:solidFill>
                <a:latin typeface="SimSun" panose="02010600030101010101" pitchFamily="2" charset="-122"/>
                <a:ea typeface="SimSun" panose="02010600030101010101" pitchFamily="2" charset="-122"/>
              </a:rPr>
              <a:t>家转运商的运输损耗率数据。</a:t>
            </a:r>
            <a:r>
              <a:rPr lang="zh-CN" altLang="en-US" dirty="0"/>
              <a:t> </a:t>
            </a:r>
          </a:p>
        </p:txBody>
      </p:sp>
    </p:spTree>
    <p:extLst>
      <p:ext uri="{BB962C8B-B14F-4D97-AF65-F5344CB8AC3E}">
        <p14:creationId xmlns:p14="http://schemas.microsoft.com/office/powerpoint/2010/main" val="201362581"/>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4BF698-6172-47C9-9421-A70B1FE59345}"/>
              </a:ext>
            </a:extLst>
          </p:cNvPr>
          <p:cNvSpPr>
            <a:spLocks noGrp="1"/>
          </p:cNvSpPr>
          <p:nvPr>
            <p:ph type="title"/>
          </p:nvPr>
        </p:nvSpPr>
        <p:spPr/>
        <p:txBody>
          <a:bodyPr/>
          <a:lstStyle/>
          <a:p>
            <a:r>
              <a:rPr lang="zh-CN" altLang="en-US" sz="2400" dirty="0"/>
              <a:t>总结</a:t>
            </a:r>
          </a:p>
        </p:txBody>
      </p:sp>
      <p:sp>
        <p:nvSpPr>
          <p:cNvPr id="4" name="灯片编号占位符 3">
            <a:extLst>
              <a:ext uri="{FF2B5EF4-FFF2-40B4-BE49-F238E27FC236}">
                <a16:creationId xmlns:a16="http://schemas.microsoft.com/office/drawing/2014/main" id="{0C744177-124B-4D02-A689-C81FBDB9DBE7}"/>
              </a:ext>
            </a:extLst>
          </p:cNvPr>
          <p:cNvSpPr>
            <a:spLocks noGrp="1"/>
          </p:cNvSpPr>
          <p:nvPr>
            <p:ph type="sldNum" sz="quarter" idx="4"/>
          </p:nvPr>
        </p:nvSpPr>
        <p:spPr/>
        <p:txBody>
          <a:bodyPr/>
          <a:lstStyle/>
          <a:p>
            <a:pPr>
              <a:defRPr/>
            </a:pPr>
            <a:fld id="{D837C82C-25B3-469D-B1C1-F7501E47E3EE}" type="slidenum">
              <a:rPr lang="zh-CN" altLang="en-US" smtClean="0"/>
              <a:t>20</a:t>
            </a:fld>
            <a:endParaRPr lang="zh-CN" altLang="en-US" dirty="0"/>
          </a:p>
        </p:txBody>
      </p:sp>
      <p:sp>
        <p:nvSpPr>
          <p:cNvPr id="14" name="文本框 13">
            <a:extLst>
              <a:ext uri="{FF2B5EF4-FFF2-40B4-BE49-F238E27FC236}">
                <a16:creationId xmlns:a16="http://schemas.microsoft.com/office/drawing/2014/main" id="{F1A77001-E647-47AB-AC3A-48479EA49F6F}"/>
              </a:ext>
            </a:extLst>
          </p:cNvPr>
          <p:cNvSpPr txBox="1"/>
          <p:nvPr/>
        </p:nvSpPr>
        <p:spPr>
          <a:xfrm>
            <a:off x="712095" y="1394908"/>
            <a:ext cx="1438766" cy="369332"/>
          </a:xfrm>
          <a:prstGeom prst="rect">
            <a:avLst/>
          </a:prstGeom>
          <a:noFill/>
        </p:spPr>
        <p:txBody>
          <a:bodyPr wrap="square">
            <a:spAutoFit/>
          </a:bodyPr>
          <a:lstStyle/>
          <a:p>
            <a:pPr marL="285750" indent="-285750">
              <a:buFont typeface="Wingdings" panose="05000000000000000000" pitchFamily="2" charset="2"/>
              <a:buChar char="p"/>
            </a:pPr>
            <a:r>
              <a:rPr lang="en-US" altLang="zh-CN" b="1" dirty="0">
                <a:latin typeface="微软雅黑" panose="020B0503020204020204" pitchFamily="34" charset="-122"/>
                <a:ea typeface="微软雅黑" panose="020B0503020204020204" pitchFamily="34" charset="-122"/>
              </a:rPr>
              <a:t>My view</a:t>
            </a:r>
            <a:endParaRPr lang="zh-CN" altLang="en-US" dirty="0"/>
          </a:p>
        </p:txBody>
      </p:sp>
      <p:sp>
        <p:nvSpPr>
          <p:cNvPr id="3" name="文本框 2">
            <a:extLst>
              <a:ext uri="{FF2B5EF4-FFF2-40B4-BE49-F238E27FC236}">
                <a16:creationId xmlns:a16="http://schemas.microsoft.com/office/drawing/2014/main" id="{3D7C8D74-6FA9-184B-A013-B26AECA67117}"/>
              </a:ext>
            </a:extLst>
          </p:cNvPr>
          <p:cNvSpPr txBox="1"/>
          <p:nvPr/>
        </p:nvSpPr>
        <p:spPr>
          <a:xfrm>
            <a:off x="1094874" y="2051384"/>
            <a:ext cx="8783174" cy="2031325"/>
          </a:xfrm>
          <a:prstGeom prst="rect">
            <a:avLst/>
          </a:prstGeom>
          <a:noFill/>
        </p:spPr>
        <p:txBody>
          <a:bodyPr wrap="none" rtlCol="0">
            <a:spAutoFit/>
          </a:bodyPr>
          <a:lstStyle/>
          <a:p>
            <a:pPr marL="285750" indent="-285750">
              <a:lnSpc>
                <a:spcPct val="150000"/>
              </a:lnSpc>
              <a:buFont typeface="Arial" panose="020B0604020202020204" pitchFamily="34" charset="0"/>
              <a:buChar char="•"/>
            </a:pPr>
            <a:r>
              <a:rPr lang="zh-CN" altLang="en-US" dirty="0"/>
              <a:t>模型整体的主观性小，供货量的偏差服从高斯分布，以及采用熵权法进行赋权等；</a:t>
            </a:r>
            <a:endParaRPr lang="en-US" altLang="zh-CN" dirty="0"/>
          </a:p>
          <a:p>
            <a:pPr marL="285750" indent="-285750">
              <a:lnSpc>
                <a:spcPct val="150000"/>
              </a:lnSpc>
              <a:buFont typeface="Arial" panose="020B0604020202020204" pitchFamily="34" charset="0"/>
              <a:buChar char="•"/>
            </a:pPr>
            <a:r>
              <a:rPr lang="zh-CN" altLang="en-US" dirty="0"/>
              <a:t>实验分析充分，论文作者对运输方案的模型进行仿真模拟，可信度高。</a:t>
            </a:r>
            <a:endParaRPr lang="en-US" altLang="zh-CN" dirty="0"/>
          </a:p>
          <a:p>
            <a:pPr marL="285750" indent="-285750">
              <a:lnSpc>
                <a:spcPct val="150000"/>
              </a:lnSpc>
              <a:buFont typeface="Arial" panose="020B0604020202020204" pitchFamily="34" charset="0"/>
              <a:buChar char="•"/>
            </a:pPr>
            <a:r>
              <a:rPr lang="zh-CN" altLang="en-US" dirty="0"/>
              <a:t>问题一没必要提前剔除一些供应商，</a:t>
            </a:r>
            <a:r>
              <a:rPr lang="en-US" altLang="zh-CN" dirty="0">
                <a:latin typeface="Times New Roman" panose="02020603050405020304" pitchFamily="18" charset="0"/>
                <a:cs typeface="Times New Roman" panose="02020603050405020304" pitchFamily="18" charset="0"/>
              </a:rPr>
              <a:t>TOPSIS </a:t>
            </a:r>
            <a:r>
              <a:rPr lang="zh-CN" altLang="en-US" dirty="0"/>
              <a:t>本身就会淘汰评分差的供应商；</a:t>
            </a:r>
            <a:endParaRPr lang="en-US" altLang="zh-CN" dirty="0"/>
          </a:p>
          <a:p>
            <a:pPr marL="285750" indent="-285750">
              <a:lnSpc>
                <a:spcPct val="150000"/>
              </a:lnSpc>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TOPSIS </a:t>
            </a:r>
            <a:r>
              <a:rPr lang="zh-CN" altLang="en-US" dirty="0"/>
              <a:t>选取的指标没有考虑到运输的成本问题；</a:t>
            </a:r>
            <a:endParaRPr lang="en-US" altLang="zh-CN" dirty="0"/>
          </a:p>
          <a:p>
            <a:pPr marL="285750" indent="-285750">
              <a:buFont typeface="Arial" panose="020B0604020202020204" pitchFamily="34" charset="0"/>
              <a:buChar char="•"/>
            </a:pPr>
            <a:endParaRPr lang="zh-CN" altLang="en-US" dirty="0"/>
          </a:p>
        </p:txBody>
      </p:sp>
    </p:spTree>
    <p:extLst>
      <p:ext uri="{BB962C8B-B14F-4D97-AF65-F5344CB8AC3E}">
        <p14:creationId xmlns:p14="http://schemas.microsoft.com/office/powerpoint/2010/main" val="2297509907"/>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0C744177-124B-4D02-A689-C81FBDB9DBE7}"/>
              </a:ext>
            </a:extLst>
          </p:cNvPr>
          <p:cNvSpPr>
            <a:spLocks noGrp="1"/>
          </p:cNvSpPr>
          <p:nvPr>
            <p:ph type="sldNum" sz="quarter" idx="4"/>
          </p:nvPr>
        </p:nvSpPr>
        <p:spPr/>
        <p:txBody>
          <a:bodyPr/>
          <a:lstStyle/>
          <a:p>
            <a:pPr>
              <a:defRPr/>
            </a:pPr>
            <a:fld id="{D837C82C-25B3-469D-B1C1-F7501E47E3EE}" type="slidenum">
              <a:rPr lang="zh-CN" altLang="en-US" smtClean="0"/>
              <a:t>21</a:t>
            </a:fld>
            <a:endParaRPr lang="zh-CN" altLang="en-US" dirty="0"/>
          </a:p>
        </p:txBody>
      </p:sp>
      <p:sp>
        <p:nvSpPr>
          <p:cNvPr id="5" name="文本框 4">
            <a:extLst>
              <a:ext uri="{FF2B5EF4-FFF2-40B4-BE49-F238E27FC236}">
                <a16:creationId xmlns:a16="http://schemas.microsoft.com/office/drawing/2014/main" id="{58EAD5B0-231A-EA61-3AAD-65B7D7FFF323}"/>
              </a:ext>
            </a:extLst>
          </p:cNvPr>
          <p:cNvSpPr txBox="1"/>
          <p:nvPr/>
        </p:nvSpPr>
        <p:spPr>
          <a:xfrm>
            <a:off x="3357045" y="2875002"/>
            <a:ext cx="5477910" cy="1107996"/>
          </a:xfrm>
          <a:prstGeom prst="rect">
            <a:avLst/>
          </a:prstGeom>
          <a:noFill/>
        </p:spPr>
        <p:txBody>
          <a:bodyPr wrap="none" rtlCol="0">
            <a:spAutoFit/>
          </a:bodyPr>
          <a:lstStyle/>
          <a:p>
            <a:r>
              <a:rPr lang="en-US" altLang="zh-CN" sz="6600" b="1" dirty="0">
                <a:solidFill>
                  <a:srgbClr val="232323"/>
                </a:solidFill>
                <a:highlight>
                  <a:srgbClr val="FFFFFF"/>
                </a:highlight>
                <a:latin typeface="Microsoft Yahei" panose="020B0503020204020204" pitchFamily="34" charset="-122"/>
                <a:ea typeface="Microsoft Yahei" panose="020B0503020204020204" pitchFamily="34" charset="-122"/>
              </a:rPr>
              <a:t>THANK YOU</a:t>
            </a:r>
            <a:endParaRPr lang="zh-CN" altLang="en-US" sz="6600" b="1" dirty="0">
              <a:solidFill>
                <a:srgbClr val="232323"/>
              </a:solidFill>
              <a:highlight>
                <a:srgbClr val="FFFFFF"/>
              </a:highlight>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584785700"/>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D88055-207C-80A8-91BB-AA94317241BF}"/>
              </a:ext>
            </a:extLst>
          </p:cNvPr>
          <p:cNvSpPr>
            <a:spLocks noGrp="1"/>
          </p:cNvSpPr>
          <p:nvPr>
            <p:ph type="title"/>
          </p:nvPr>
        </p:nvSpPr>
        <p:spPr/>
        <p:txBody>
          <a:bodyPr/>
          <a:lstStyle/>
          <a:p>
            <a:r>
              <a:rPr lang="zh-CN" altLang="en-US" sz="2400" dirty="0"/>
              <a:t>题目介绍</a:t>
            </a:r>
          </a:p>
        </p:txBody>
      </p:sp>
      <p:sp>
        <p:nvSpPr>
          <p:cNvPr id="4" name="灯片编号占位符 3">
            <a:extLst>
              <a:ext uri="{FF2B5EF4-FFF2-40B4-BE49-F238E27FC236}">
                <a16:creationId xmlns:a16="http://schemas.microsoft.com/office/drawing/2014/main" id="{F9EFA9DD-8C29-61A1-FEA9-E09BA9AFC3A9}"/>
              </a:ext>
            </a:extLst>
          </p:cNvPr>
          <p:cNvSpPr>
            <a:spLocks noGrp="1"/>
          </p:cNvSpPr>
          <p:nvPr>
            <p:ph type="sldNum" sz="quarter" idx="4"/>
          </p:nvPr>
        </p:nvSpPr>
        <p:spPr/>
        <p:txBody>
          <a:bodyPr/>
          <a:lstStyle/>
          <a:p>
            <a:pPr>
              <a:defRPr/>
            </a:pPr>
            <a:fld id="{D837C82C-25B3-469D-B1C1-F7501E47E3EE}" type="slidenum">
              <a:rPr lang="zh-CN" altLang="en-US" smtClean="0"/>
              <a:t>3</a:t>
            </a:fld>
            <a:endParaRPr lang="zh-CN" altLang="en-US" dirty="0"/>
          </a:p>
        </p:txBody>
      </p:sp>
      <p:grpSp>
        <p:nvGrpSpPr>
          <p:cNvPr id="16" name="组合 15">
            <a:extLst>
              <a:ext uri="{FF2B5EF4-FFF2-40B4-BE49-F238E27FC236}">
                <a16:creationId xmlns:a16="http://schemas.microsoft.com/office/drawing/2014/main" id="{F181BAAA-E29D-2EFC-ACDE-F70A3854589A}"/>
              </a:ext>
            </a:extLst>
          </p:cNvPr>
          <p:cNvGrpSpPr/>
          <p:nvPr/>
        </p:nvGrpSpPr>
        <p:grpSpPr>
          <a:xfrm>
            <a:off x="285973" y="1631618"/>
            <a:ext cx="5025587" cy="4528550"/>
            <a:chOff x="609600" y="1571460"/>
            <a:chExt cx="5025587" cy="4528550"/>
          </a:xfrm>
          <a:effectLst>
            <a:outerShdw blurRad="50800" dist="38100" dir="5400000" algn="t" rotWithShape="0">
              <a:prstClr val="black">
                <a:alpha val="40000"/>
              </a:prstClr>
            </a:outerShdw>
          </a:effectLst>
        </p:grpSpPr>
        <p:pic>
          <p:nvPicPr>
            <p:cNvPr id="6" name="图片 5">
              <a:extLst>
                <a:ext uri="{FF2B5EF4-FFF2-40B4-BE49-F238E27FC236}">
                  <a16:creationId xmlns:a16="http://schemas.microsoft.com/office/drawing/2014/main" id="{25BE6141-2AD2-642D-C6E1-ED9FC23C66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 y="1571460"/>
              <a:ext cx="5025587" cy="4528550"/>
            </a:xfrm>
            <a:prstGeom prst="rect">
              <a:avLst/>
            </a:prstGeom>
          </p:spPr>
        </p:pic>
        <p:cxnSp>
          <p:nvCxnSpPr>
            <p:cNvPr id="11" name="直接箭头连接符 10">
              <a:extLst>
                <a:ext uri="{FF2B5EF4-FFF2-40B4-BE49-F238E27FC236}">
                  <a16:creationId xmlns:a16="http://schemas.microsoft.com/office/drawing/2014/main" id="{9A2F42E2-AD09-3368-AA69-D15A65F733E6}"/>
                </a:ext>
              </a:extLst>
            </p:cNvPr>
            <p:cNvCxnSpPr/>
            <p:nvPr/>
          </p:nvCxnSpPr>
          <p:spPr>
            <a:xfrm>
              <a:off x="2460459" y="2785310"/>
              <a:ext cx="0" cy="44516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2" name="文本框 11">
              <a:extLst>
                <a:ext uri="{FF2B5EF4-FFF2-40B4-BE49-F238E27FC236}">
                  <a16:creationId xmlns:a16="http://schemas.microsoft.com/office/drawing/2014/main" id="{E1FBAB35-9350-0417-67EE-83472CA4655A}"/>
                </a:ext>
              </a:extLst>
            </p:cNvPr>
            <p:cNvSpPr txBox="1"/>
            <p:nvPr/>
          </p:nvSpPr>
          <p:spPr>
            <a:xfrm>
              <a:off x="1925053" y="2877089"/>
              <a:ext cx="613609" cy="261610"/>
            </a:xfrm>
            <a:prstGeom prst="rect">
              <a:avLst/>
            </a:prstGeom>
            <a:noFill/>
          </p:spPr>
          <p:txBody>
            <a:bodyPr wrap="square" rtlCol="0">
              <a:spAutoFit/>
            </a:bodyPr>
            <a:lstStyle/>
            <a:p>
              <a:r>
                <a:rPr lang="zh-CN" altLang="en-US" sz="1100" dirty="0"/>
                <a:t>订货量</a:t>
              </a:r>
            </a:p>
          </p:txBody>
        </p:sp>
        <p:cxnSp>
          <p:nvCxnSpPr>
            <p:cNvPr id="14" name="直接箭头连接符 13">
              <a:extLst>
                <a:ext uri="{FF2B5EF4-FFF2-40B4-BE49-F238E27FC236}">
                  <a16:creationId xmlns:a16="http://schemas.microsoft.com/office/drawing/2014/main" id="{6649798A-1739-F8CF-A66E-4B4AC3C52E92}"/>
                </a:ext>
              </a:extLst>
            </p:cNvPr>
            <p:cNvCxnSpPr/>
            <p:nvPr/>
          </p:nvCxnSpPr>
          <p:spPr>
            <a:xfrm flipV="1">
              <a:off x="2857500" y="2785310"/>
              <a:ext cx="0" cy="39704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5" name="文本框 14">
              <a:extLst>
                <a:ext uri="{FF2B5EF4-FFF2-40B4-BE49-F238E27FC236}">
                  <a16:creationId xmlns:a16="http://schemas.microsoft.com/office/drawing/2014/main" id="{987F76FD-E3A9-88D4-2201-FBD884492EF2}"/>
                </a:ext>
              </a:extLst>
            </p:cNvPr>
            <p:cNvSpPr txBox="1"/>
            <p:nvPr/>
          </p:nvSpPr>
          <p:spPr>
            <a:xfrm>
              <a:off x="2857500" y="2877089"/>
              <a:ext cx="613609" cy="261610"/>
            </a:xfrm>
            <a:prstGeom prst="rect">
              <a:avLst/>
            </a:prstGeom>
            <a:noFill/>
          </p:spPr>
          <p:txBody>
            <a:bodyPr wrap="square" rtlCol="0">
              <a:spAutoFit/>
            </a:bodyPr>
            <a:lstStyle/>
            <a:p>
              <a:r>
                <a:rPr lang="zh-CN" altLang="en-US" sz="1100" dirty="0"/>
                <a:t>供货量</a:t>
              </a:r>
            </a:p>
          </p:txBody>
        </p:sp>
      </p:grpSp>
      <p:pic>
        <p:nvPicPr>
          <p:cNvPr id="18" name="图片 17">
            <a:extLst>
              <a:ext uri="{FF2B5EF4-FFF2-40B4-BE49-F238E27FC236}">
                <a16:creationId xmlns:a16="http://schemas.microsoft.com/office/drawing/2014/main" id="{2B8EA871-ABA8-4C70-FAC8-643F43A9F8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93807" y="4506432"/>
            <a:ext cx="3756392" cy="1234890"/>
          </a:xfrm>
          <a:prstGeom prst="rect">
            <a:avLst/>
          </a:prstGeom>
        </p:spPr>
      </p:pic>
      <p:pic>
        <p:nvPicPr>
          <p:cNvPr id="20" name="图片 19">
            <a:extLst>
              <a:ext uri="{FF2B5EF4-FFF2-40B4-BE49-F238E27FC236}">
                <a16:creationId xmlns:a16="http://schemas.microsoft.com/office/drawing/2014/main" id="{20CACF67-405A-5C37-42BD-66C787A69B4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38252" y="1378141"/>
            <a:ext cx="6013261" cy="2513261"/>
          </a:xfrm>
          <a:prstGeom prst="rect">
            <a:avLst/>
          </a:prstGeom>
        </p:spPr>
      </p:pic>
      <p:sp>
        <p:nvSpPr>
          <p:cNvPr id="3" name="矩形 2">
            <a:extLst>
              <a:ext uri="{FF2B5EF4-FFF2-40B4-BE49-F238E27FC236}">
                <a16:creationId xmlns:a16="http://schemas.microsoft.com/office/drawing/2014/main" id="{0C828D15-DB0F-D849-B86B-DFDBEA76C925}"/>
              </a:ext>
            </a:extLst>
          </p:cNvPr>
          <p:cNvSpPr/>
          <p:nvPr/>
        </p:nvSpPr>
        <p:spPr>
          <a:xfrm>
            <a:off x="5871411" y="1378141"/>
            <a:ext cx="6148136" cy="2513260"/>
          </a:xfrm>
          <a:prstGeom prst="rect">
            <a:avLst/>
          </a:prstGeom>
          <a:noFill/>
          <a:ln>
            <a:solidFill>
              <a:srgbClr val="002060"/>
            </a:solidFill>
          </a:ln>
        </p:spPr>
        <p:style>
          <a:lnRef idx="0">
            <a:scrgbClr r="0" g="0" b="0"/>
          </a:lnRef>
          <a:fillRef idx="0">
            <a:scrgbClr r="0" g="0" b="0"/>
          </a:fillRef>
          <a:effectRef idx="0">
            <a:scrgbClr r="0" g="0" b="0"/>
          </a:effectRef>
          <a:fontRef idx="minor">
            <a:schemeClr val="accent3"/>
          </a:fontRef>
        </p:style>
        <p:txBody>
          <a:bodyPr rtlCol="0" anchor="ctr"/>
          <a:lstStyle/>
          <a:p>
            <a:pPr algn="ctr"/>
            <a:endParaRPr lang="zh-CN" altLang="en-US"/>
          </a:p>
        </p:txBody>
      </p:sp>
      <p:sp>
        <p:nvSpPr>
          <p:cNvPr id="5" name="箭头: 右 4">
            <a:extLst>
              <a:ext uri="{FF2B5EF4-FFF2-40B4-BE49-F238E27FC236}">
                <a16:creationId xmlns:a16="http://schemas.microsoft.com/office/drawing/2014/main" id="{3A2B30DC-1785-E21A-054C-A5990A25FD05}"/>
              </a:ext>
            </a:extLst>
          </p:cNvPr>
          <p:cNvSpPr/>
          <p:nvPr/>
        </p:nvSpPr>
        <p:spPr>
          <a:xfrm>
            <a:off x="5796972" y="4862414"/>
            <a:ext cx="1275348" cy="617445"/>
          </a:xfrm>
          <a:prstGeom prst="rightArrow">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745281392"/>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D88055-207C-80A8-91BB-AA94317241BF}"/>
              </a:ext>
            </a:extLst>
          </p:cNvPr>
          <p:cNvSpPr>
            <a:spLocks noGrp="1"/>
          </p:cNvSpPr>
          <p:nvPr>
            <p:ph type="title"/>
          </p:nvPr>
        </p:nvSpPr>
        <p:spPr/>
        <p:txBody>
          <a:bodyPr/>
          <a:lstStyle/>
          <a:p>
            <a:r>
              <a:rPr lang="zh-CN" altLang="en-US" sz="2400" dirty="0"/>
              <a:t>题目介绍</a:t>
            </a:r>
          </a:p>
        </p:txBody>
      </p:sp>
      <p:sp>
        <p:nvSpPr>
          <p:cNvPr id="4" name="灯片编号占位符 3">
            <a:extLst>
              <a:ext uri="{FF2B5EF4-FFF2-40B4-BE49-F238E27FC236}">
                <a16:creationId xmlns:a16="http://schemas.microsoft.com/office/drawing/2014/main" id="{F9EFA9DD-8C29-61A1-FEA9-E09BA9AFC3A9}"/>
              </a:ext>
            </a:extLst>
          </p:cNvPr>
          <p:cNvSpPr>
            <a:spLocks noGrp="1"/>
          </p:cNvSpPr>
          <p:nvPr>
            <p:ph type="sldNum" sz="quarter" idx="4"/>
          </p:nvPr>
        </p:nvSpPr>
        <p:spPr/>
        <p:txBody>
          <a:bodyPr/>
          <a:lstStyle/>
          <a:p>
            <a:pPr>
              <a:defRPr/>
            </a:pPr>
            <a:fld id="{D837C82C-25B3-469D-B1C1-F7501E47E3EE}" type="slidenum">
              <a:rPr lang="zh-CN" altLang="en-US" smtClean="0"/>
              <a:t>4</a:t>
            </a:fld>
            <a:endParaRPr lang="zh-CN" altLang="en-US" dirty="0"/>
          </a:p>
        </p:txBody>
      </p:sp>
      <p:sp>
        <p:nvSpPr>
          <p:cNvPr id="5" name="文本框 4">
            <a:extLst>
              <a:ext uri="{FF2B5EF4-FFF2-40B4-BE49-F238E27FC236}">
                <a16:creationId xmlns:a16="http://schemas.microsoft.com/office/drawing/2014/main" id="{31A15D78-E07B-109A-44E2-4EDC741F7092}"/>
              </a:ext>
            </a:extLst>
          </p:cNvPr>
          <p:cNvSpPr txBox="1"/>
          <p:nvPr/>
        </p:nvSpPr>
        <p:spPr>
          <a:xfrm>
            <a:off x="563841" y="2233991"/>
            <a:ext cx="11064317" cy="3139321"/>
          </a:xfrm>
          <a:prstGeom prst="rect">
            <a:avLst/>
          </a:prstGeom>
          <a:noFill/>
        </p:spPr>
        <p:txBody>
          <a:bodyPr wrap="square" rtlCol="0">
            <a:spAutoFit/>
          </a:bodyPr>
          <a:lstStyle/>
          <a:p>
            <a:r>
              <a:rPr lang="zh-CN" altLang="en-US" dirty="0">
                <a:solidFill>
                  <a:srgbClr val="000000"/>
                </a:solidFill>
                <a:latin typeface="SimSun" panose="02010600030101010101" pitchFamily="2" charset="-122"/>
                <a:ea typeface="SimSun" panose="02010600030101010101" pitchFamily="2" charset="-122"/>
              </a:rPr>
              <a:t>研究下列问题：</a:t>
            </a:r>
          </a:p>
          <a:p>
            <a:r>
              <a:rPr lang="en-US" altLang="zh-CN" dirty="0">
                <a:solidFill>
                  <a:srgbClr val="000000"/>
                </a:solidFill>
                <a:latin typeface="SimSun" panose="02010600030101010101" pitchFamily="2" charset="-122"/>
                <a:ea typeface="SimSun" panose="02010600030101010101" pitchFamily="2" charset="-122"/>
              </a:rPr>
              <a:t>1</a:t>
            </a:r>
            <a:r>
              <a:rPr lang="zh-CN" altLang="en-US" dirty="0">
                <a:solidFill>
                  <a:srgbClr val="000000"/>
                </a:solidFill>
                <a:latin typeface="SimSun" panose="02010600030101010101" pitchFamily="2" charset="-122"/>
                <a:ea typeface="SimSun" panose="02010600030101010101" pitchFamily="2" charset="-122"/>
              </a:rPr>
              <a:t>．根据附件 </a:t>
            </a:r>
            <a:r>
              <a:rPr lang="en-US" altLang="zh-CN" dirty="0">
                <a:solidFill>
                  <a:srgbClr val="000000"/>
                </a:solidFill>
                <a:latin typeface="SimSun" panose="02010600030101010101" pitchFamily="2" charset="-122"/>
                <a:ea typeface="SimSun" panose="02010600030101010101" pitchFamily="2" charset="-122"/>
              </a:rPr>
              <a:t>1</a:t>
            </a:r>
            <a:r>
              <a:rPr lang="zh-CN" altLang="en-US" dirty="0">
                <a:solidFill>
                  <a:srgbClr val="000000"/>
                </a:solidFill>
                <a:latin typeface="SimSun" panose="02010600030101010101" pitchFamily="2" charset="-122"/>
                <a:ea typeface="SimSun" panose="02010600030101010101" pitchFamily="2" charset="-122"/>
              </a:rPr>
              <a:t>，对 </a:t>
            </a:r>
            <a:r>
              <a:rPr lang="en-US" altLang="zh-CN" dirty="0">
                <a:solidFill>
                  <a:srgbClr val="000000"/>
                </a:solidFill>
                <a:latin typeface="SimSun" panose="02010600030101010101" pitchFamily="2" charset="-122"/>
                <a:ea typeface="SimSun" panose="02010600030101010101" pitchFamily="2" charset="-122"/>
              </a:rPr>
              <a:t>402 </a:t>
            </a:r>
            <a:r>
              <a:rPr lang="zh-CN" altLang="en-US" dirty="0">
                <a:solidFill>
                  <a:srgbClr val="000000"/>
                </a:solidFill>
                <a:latin typeface="SimSun" panose="02010600030101010101" pitchFamily="2" charset="-122"/>
                <a:ea typeface="SimSun" panose="02010600030101010101" pitchFamily="2" charset="-122"/>
              </a:rPr>
              <a:t>家供应商的</a:t>
            </a:r>
            <a:r>
              <a:rPr lang="zh-CN" altLang="en-US" dirty="0">
                <a:solidFill>
                  <a:srgbClr val="2264A6"/>
                </a:solidFill>
                <a:latin typeface="SimSun" panose="02010600030101010101" pitchFamily="2" charset="-122"/>
                <a:ea typeface="SimSun" panose="02010600030101010101" pitchFamily="2" charset="-122"/>
              </a:rPr>
              <a:t>供货特征进行量化分析</a:t>
            </a:r>
            <a:r>
              <a:rPr lang="zh-CN" altLang="en-US" dirty="0">
                <a:solidFill>
                  <a:srgbClr val="000000"/>
                </a:solidFill>
                <a:latin typeface="SimSun" panose="02010600030101010101" pitchFamily="2" charset="-122"/>
                <a:ea typeface="SimSun" panose="02010600030101010101" pitchFamily="2" charset="-122"/>
              </a:rPr>
              <a:t>，建立反映保障企业生产重要性的数学模型， 在此基础上确定 </a:t>
            </a:r>
            <a:r>
              <a:rPr lang="en-US" altLang="zh-CN" dirty="0">
                <a:solidFill>
                  <a:srgbClr val="000000"/>
                </a:solidFill>
                <a:latin typeface="SimSun" panose="02010600030101010101" pitchFamily="2" charset="-122"/>
                <a:ea typeface="SimSun" panose="02010600030101010101" pitchFamily="2" charset="-122"/>
              </a:rPr>
              <a:t>50 </a:t>
            </a:r>
            <a:r>
              <a:rPr lang="zh-CN" altLang="en-US" dirty="0">
                <a:solidFill>
                  <a:srgbClr val="000000"/>
                </a:solidFill>
                <a:latin typeface="SimSun" panose="02010600030101010101" pitchFamily="2" charset="-122"/>
                <a:ea typeface="SimSun" panose="02010600030101010101" pitchFamily="2" charset="-122"/>
              </a:rPr>
              <a:t>家最重要的供应商，并在论文中列表给出结果。</a:t>
            </a:r>
          </a:p>
          <a:p>
            <a:r>
              <a:rPr lang="en-US" altLang="zh-CN" dirty="0">
                <a:solidFill>
                  <a:srgbClr val="000000"/>
                </a:solidFill>
                <a:latin typeface="SimSun" panose="02010600030101010101" pitchFamily="2" charset="-122"/>
                <a:ea typeface="SimSun" panose="02010600030101010101" pitchFamily="2" charset="-122"/>
              </a:rPr>
              <a:t>2</a:t>
            </a:r>
            <a:r>
              <a:rPr lang="zh-CN" altLang="en-US" dirty="0">
                <a:solidFill>
                  <a:srgbClr val="000000"/>
                </a:solidFill>
                <a:latin typeface="SimSun" panose="02010600030101010101" pitchFamily="2" charset="-122"/>
                <a:ea typeface="SimSun" panose="02010600030101010101" pitchFamily="2" charset="-122"/>
              </a:rPr>
              <a:t>．参考问题 </a:t>
            </a:r>
            <a:r>
              <a:rPr lang="en-US" altLang="zh-CN" dirty="0">
                <a:solidFill>
                  <a:srgbClr val="000000"/>
                </a:solidFill>
                <a:latin typeface="SimSun" panose="02010600030101010101" pitchFamily="2" charset="-122"/>
                <a:ea typeface="SimSun" panose="02010600030101010101" pitchFamily="2" charset="-122"/>
              </a:rPr>
              <a:t>1</a:t>
            </a:r>
            <a:r>
              <a:rPr lang="zh-CN" altLang="en-US" dirty="0">
                <a:solidFill>
                  <a:srgbClr val="000000"/>
                </a:solidFill>
                <a:latin typeface="SimSun" panose="02010600030101010101" pitchFamily="2" charset="-122"/>
                <a:ea typeface="SimSun" panose="02010600030101010101" pitchFamily="2" charset="-122"/>
              </a:rPr>
              <a:t>，该企业应</a:t>
            </a:r>
            <a:r>
              <a:rPr lang="zh-CN" altLang="en-US" dirty="0">
                <a:solidFill>
                  <a:srgbClr val="2264A6"/>
                </a:solidFill>
                <a:latin typeface="SimSun" panose="02010600030101010101" pitchFamily="2" charset="-122"/>
                <a:ea typeface="SimSun" panose="02010600030101010101" pitchFamily="2" charset="-122"/>
              </a:rPr>
              <a:t>至少选择多少家供应商供应原材料才可能满足生产的需求</a:t>
            </a:r>
            <a:r>
              <a:rPr lang="zh-CN" altLang="en-US" dirty="0">
                <a:solidFill>
                  <a:srgbClr val="000000"/>
                </a:solidFill>
                <a:latin typeface="SimSun" panose="02010600030101010101" pitchFamily="2" charset="-122"/>
                <a:ea typeface="SimSun" panose="02010600030101010101" pitchFamily="2" charset="-122"/>
              </a:rPr>
              <a:t>？针对这些供应商，为该企业</a:t>
            </a:r>
            <a:r>
              <a:rPr lang="zh-CN" altLang="en-US" dirty="0">
                <a:solidFill>
                  <a:srgbClr val="2264A6"/>
                </a:solidFill>
                <a:latin typeface="SimSun" panose="02010600030101010101" pitchFamily="2" charset="-122"/>
                <a:ea typeface="SimSun" panose="02010600030101010101" pitchFamily="2" charset="-122"/>
              </a:rPr>
              <a:t>制定未来 </a:t>
            </a:r>
            <a:r>
              <a:rPr lang="en-US" altLang="zh-CN" dirty="0">
                <a:solidFill>
                  <a:srgbClr val="2264A6"/>
                </a:solidFill>
                <a:latin typeface="SimSun" panose="02010600030101010101" pitchFamily="2" charset="-122"/>
                <a:ea typeface="SimSun" panose="02010600030101010101" pitchFamily="2" charset="-122"/>
              </a:rPr>
              <a:t>24 </a:t>
            </a:r>
            <a:r>
              <a:rPr lang="zh-CN" altLang="en-US" dirty="0">
                <a:solidFill>
                  <a:srgbClr val="2264A6"/>
                </a:solidFill>
                <a:latin typeface="SimSun" panose="02010600030101010101" pitchFamily="2" charset="-122"/>
                <a:ea typeface="SimSun" panose="02010600030101010101" pitchFamily="2" charset="-122"/>
              </a:rPr>
              <a:t>周</a:t>
            </a:r>
            <a:r>
              <a:rPr lang="zh-CN" altLang="en-US" dirty="0">
                <a:solidFill>
                  <a:schemeClr val="accent1">
                    <a:lumMod val="75000"/>
                  </a:schemeClr>
                </a:solidFill>
                <a:latin typeface="SimSun" panose="02010600030101010101" pitchFamily="2" charset="-122"/>
                <a:ea typeface="SimSun" panose="02010600030101010101" pitchFamily="2" charset="-122"/>
              </a:rPr>
              <a:t>每周</a:t>
            </a:r>
            <a:r>
              <a:rPr lang="zh-CN" altLang="en-US" dirty="0">
                <a:solidFill>
                  <a:srgbClr val="2264A6"/>
                </a:solidFill>
                <a:latin typeface="SimSun" panose="02010600030101010101" pitchFamily="2" charset="-122"/>
                <a:ea typeface="SimSun" panose="02010600030101010101" pitchFamily="2" charset="-122"/>
              </a:rPr>
              <a:t>最经济的原材料订购方案</a:t>
            </a:r>
            <a:r>
              <a:rPr lang="zh-CN" altLang="en-US" dirty="0">
                <a:solidFill>
                  <a:srgbClr val="000000"/>
                </a:solidFill>
                <a:latin typeface="SimSun" panose="02010600030101010101" pitchFamily="2" charset="-122"/>
                <a:ea typeface="SimSun" panose="02010600030101010101" pitchFamily="2" charset="-122"/>
              </a:rPr>
              <a:t>，并</a:t>
            </a:r>
            <a:r>
              <a:rPr lang="zh-CN" altLang="en-US" dirty="0">
                <a:solidFill>
                  <a:srgbClr val="2264A6"/>
                </a:solidFill>
                <a:latin typeface="SimSun" panose="02010600030101010101" pitchFamily="2" charset="-122"/>
                <a:ea typeface="SimSun" panose="02010600030101010101" pitchFamily="2" charset="-122"/>
              </a:rPr>
              <a:t>据此制定损耗最少的转运方案</a:t>
            </a:r>
            <a:r>
              <a:rPr lang="zh-CN" altLang="en-US" dirty="0">
                <a:solidFill>
                  <a:srgbClr val="000000"/>
                </a:solidFill>
                <a:latin typeface="SimSun" panose="02010600030101010101" pitchFamily="2" charset="-122"/>
                <a:ea typeface="SimSun" panose="02010600030101010101" pitchFamily="2" charset="-122"/>
              </a:rPr>
              <a:t>。试</a:t>
            </a:r>
            <a:r>
              <a:rPr lang="zh-CN" altLang="en-US" dirty="0">
                <a:solidFill>
                  <a:srgbClr val="2264A6"/>
                </a:solidFill>
                <a:latin typeface="SimSun" panose="02010600030101010101" pitchFamily="2" charset="-122"/>
                <a:ea typeface="SimSun" panose="02010600030101010101" pitchFamily="2" charset="-122"/>
              </a:rPr>
              <a:t>对订购方案和转运方案的实施效果进行分析</a:t>
            </a:r>
            <a:r>
              <a:rPr lang="zh-CN" altLang="en-US" dirty="0">
                <a:solidFill>
                  <a:srgbClr val="000000"/>
                </a:solidFill>
                <a:latin typeface="SimSun" panose="02010600030101010101" pitchFamily="2" charset="-122"/>
                <a:ea typeface="SimSun" panose="02010600030101010101" pitchFamily="2" charset="-122"/>
              </a:rPr>
              <a:t>。</a:t>
            </a:r>
          </a:p>
          <a:p>
            <a:r>
              <a:rPr lang="en-US" altLang="zh-CN" dirty="0">
                <a:solidFill>
                  <a:srgbClr val="000000"/>
                </a:solidFill>
                <a:latin typeface="SimSun" panose="02010600030101010101" pitchFamily="2" charset="-122"/>
                <a:ea typeface="SimSun" panose="02010600030101010101" pitchFamily="2" charset="-122"/>
              </a:rPr>
              <a:t>3</a:t>
            </a:r>
            <a:r>
              <a:rPr lang="zh-CN" altLang="en-US" dirty="0">
                <a:solidFill>
                  <a:srgbClr val="000000"/>
                </a:solidFill>
                <a:latin typeface="SimSun" panose="02010600030101010101" pitchFamily="2" charset="-122"/>
                <a:ea typeface="SimSun" panose="02010600030101010101" pitchFamily="2" charset="-122"/>
              </a:rPr>
              <a:t>．该企业为了压缩生产成本，现计划尽量多地采购 </a:t>
            </a:r>
            <a:r>
              <a:rPr lang="en-US" altLang="zh-CN" dirty="0">
                <a:solidFill>
                  <a:srgbClr val="000000"/>
                </a:solidFill>
                <a:latin typeface="SimSun" panose="02010600030101010101" pitchFamily="2" charset="-122"/>
                <a:ea typeface="SimSun" panose="02010600030101010101" pitchFamily="2" charset="-122"/>
              </a:rPr>
              <a:t>A </a:t>
            </a:r>
            <a:r>
              <a:rPr lang="zh-CN" altLang="en-US" dirty="0">
                <a:solidFill>
                  <a:srgbClr val="000000"/>
                </a:solidFill>
                <a:latin typeface="SimSun" panose="02010600030101010101" pitchFamily="2" charset="-122"/>
                <a:ea typeface="SimSun" panose="02010600030101010101" pitchFamily="2" charset="-122"/>
              </a:rPr>
              <a:t>类和尽量少地采购 </a:t>
            </a:r>
            <a:r>
              <a:rPr lang="en-US" altLang="zh-CN" dirty="0">
                <a:solidFill>
                  <a:srgbClr val="000000"/>
                </a:solidFill>
                <a:latin typeface="SimSun" panose="02010600030101010101" pitchFamily="2" charset="-122"/>
                <a:ea typeface="SimSun" panose="02010600030101010101" pitchFamily="2" charset="-122"/>
              </a:rPr>
              <a:t>C </a:t>
            </a:r>
            <a:r>
              <a:rPr lang="zh-CN" altLang="en-US" dirty="0">
                <a:solidFill>
                  <a:srgbClr val="000000"/>
                </a:solidFill>
                <a:latin typeface="SimSun" panose="02010600030101010101" pitchFamily="2" charset="-122"/>
                <a:ea typeface="SimSun" panose="02010600030101010101" pitchFamily="2" charset="-122"/>
              </a:rPr>
              <a:t>类原材料，以</a:t>
            </a:r>
            <a:r>
              <a:rPr lang="zh-CN" altLang="en-US" dirty="0">
                <a:solidFill>
                  <a:srgbClr val="2264A6"/>
                </a:solidFill>
                <a:latin typeface="SimSun" panose="02010600030101010101" pitchFamily="2" charset="-122"/>
                <a:ea typeface="SimSun" panose="02010600030101010101" pitchFamily="2" charset="-122"/>
              </a:rPr>
              <a:t>减少转运及仓储的成本</a:t>
            </a:r>
            <a:r>
              <a:rPr lang="zh-CN" altLang="en-US" dirty="0">
                <a:solidFill>
                  <a:srgbClr val="000000"/>
                </a:solidFill>
                <a:latin typeface="SimSun" panose="02010600030101010101" pitchFamily="2" charset="-122"/>
                <a:ea typeface="SimSun" panose="02010600030101010101" pitchFamily="2" charset="-122"/>
              </a:rPr>
              <a:t>，同时希望转运商的</a:t>
            </a:r>
            <a:r>
              <a:rPr lang="zh-CN" altLang="en-US" dirty="0">
                <a:solidFill>
                  <a:srgbClr val="2264A6"/>
                </a:solidFill>
                <a:latin typeface="SimSun" panose="02010600030101010101" pitchFamily="2" charset="-122"/>
                <a:ea typeface="SimSun" panose="02010600030101010101" pitchFamily="2" charset="-122"/>
              </a:rPr>
              <a:t>转运损耗率尽量少</a:t>
            </a:r>
            <a:r>
              <a:rPr lang="zh-CN" altLang="en-US" dirty="0">
                <a:solidFill>
                  <a:srgbClr val="000000"/>
                </a:solidFill>
                <a:latin typeface="SimSun" panose="02010600030101010101" pitchFamily="2" charset="-122"/>
                <a:ea typeface="SimSun" panose="02010600030101010101" pitchFamily="2" charset="-122"/>
              </a:rPr>
              <a:t>。 请</a:t>
            </a:r>
            <a:r>
              <a:rPr lang="zh-CN" altLang="en-US" dirty="0">
                <a:solidFill>
                  <a:srgbClr val="2264A6"/>
                </a:solidFill>
                <a:latin typeface="SimSun" panose="02010600030101010101" pitchFamily="2" charset="-122"/>
                <a:ea typeface="SimSun" panose="02010600030101010101" pitchFamily="2" charset="-122"/>
              </a:rPr>
              <a:t>制定新的订购方案及转运方案</a:t>
            </a:r>
            <a:r>
              <a:rPr lang="zh-CN" altLang="en-US" dirty="0">
                <a:solidFill>
                  <a:srgbClr val="000000"/>
                </a:solidFill>
                <a:latin typeface="SimSun" panose="02010600030101010101" pitchFamily="2" charset="-122"/>
                <a:ea typeface="SimSun" panose="02010600030101010101" pitchFamily="2" charset="-122"/>
              </a:rPr>
              <a:t>，并分析方案的实施效果。</a:t>
            </a:r>
          </a:p>
          <a:p>
            <a:r>
              <a:rPr lang="en-US" altLang="zh-CN" dirty="0">
                <a:solidFill>
                  <a:srgbClr val="000000"/>
                </a:solidFill>
                <a:latin typeface="SimSun" panose="02010600030101010101" pitchFamily="2" charset="-122"/>
                <a:ea typeface="SimSun" panose="02010600030101010101" pitchFamily="2" charset="-122"/>
              </a:rPr>
              <a:t>4</a:t>
            </a:r>
            <a:r>
              <a:rPr lang="zh-CN" altLang="en-US" dirty="0">
                <a:solidFill>
                  <a:srgbClr val="000000"/>
                </a:solidFill>
                <a:latin typeface="SimSun" panose="02010600030101010101" pitchFamily="2" charset="-122"/>
                <a:ea typeface="SimSun" panose="02010600030101010101" pitchFamily="2" charset="-122"/>
              </a:rPr>
              <a:t>．该企业通过技术改造已具备了提高产能的潜力。根据现有原材料的供应商和转运商的实际情况，</a:t>
            </a:r>
            <a:r>
              <a:rPr lang="zh-CN" altLang="en-US" dirty="0">
                <a:solidFill>
                  <a:srgbClr val="2264A6"/>
                </a:solidFill>
                <a:latin typeface="SimSun" panose="02010600030101010101" pitchFamily="2" charset="-122"/>
                <a:ea typeface="SimSun" panose="02010600030101010101" pitchFamily="2" charset="-122"/>
              </a:rPr>
              <a:t>确定该企业每周的产能可以提高多少</a:t>
            </a:r>
            <a:r>
              <a:rPr lang="zh-CN" altLang="en-US" dirty="0">
                <a:solidFill>
                  <a:srgbClr val="000000"/>
                </a:solidFill>
                <a:latin typeface="SimSun" panose="02010600030101010101" pitchFamily="2" charset="-122"/>
                <a:ea typeface="SimSun" panose="02010600030101010101" pitchFamily="2" charset="-122"/>
              </a:rPr>
              <a:t>，并给出未来 </a:t>
            </a:r>
            <a:r>
              <a:rPr lang="en-US" altLang="zh-CN" dirty="0">
                <a:solidFill>
                  <a:srgbClr val="000000"/>
                </a:solidFill>
                <a:latin typeface="SimSun" panose="02010600030101010101" pitchFamily="2" charset="-122"/>
                <a:ea typeface="SimSun" panose="02010600030101010101" pitchFamily="2" charset="-122"/>
              </a:rPr>
              <a:t>24 </a:t>
            </a:r>
            <a:r>
              <a:rPr lang="zh-CN" altLang="en-US" dirty="0">
                <a:solidFill>
                  <a:srgbClr val="000000"/>
                </a:solidFill>
                <a:latin typeface="SimSun" panose="02010600030101010101" pitchFamily="2" charset="-122"/>
                <a:ea typeface="SimSun" panose="02010600030101010101" pitchFamily="2" charset="-122"/>
              </a:rPr>
              <a:t>周的订购和转运方案。 </a:t>
            </a:r>
            <a:br>
              <a:rPr lang="zh-CN" altLang="en-US" dirty="0">
                <a:solidFill>
                  <a:srgbClr val="000000"/>
                </a:solidFill>
                <a:latin typeface="SimSun" panose="02010600030101010101" pitchFamily="2" charset="-122"/>
                <a:ea typeface="SimSun" panose="02010600030101010101" pitchFamily="2" charset="-122"/>
              </a:rPr>
            </a:br>
            <a:endParaRPr lang="zh-CN" altLang="en-US" dirty="0">
              <a:solidFill>
                <a:srgbClr val="000000"/>
              </a:solidFill>
              <a:latin typeface="SimSun" panose="02010600030101010101" pitchFamily="2" charset="-122"/>
              <a:ea typeface="SimSun" panose="02010600030101010101" pitchFamily="2" charset="-122"/>
            </a:endParaRPr>
          </a:p>
        </p:txBody>
      </p:sp>
    </p:spTree>
    <p:extLst>
      <p:ext uri="{BB962C8B-B14F-4D97-AF65-F5344CB8AC3E}">
        <p14:creationId xmlns:p14="http://schemas.microsoft.com/office/powerpoint/2010/main" val="917940469"/>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BD9C6410-3321-4170-BD2F-09F2CA388C6A}"/>
              </a:ext>
            </a:extLst>
          </p:cNvPr>
          <p:cNvSpPr>
            <a:spLocks noGrp="1"/>
          </p:cNvSpPr>
          <p:nvPr>
            <p:ph type="sldNum" sz="quarter" idx="4"/>
          </p:nvPr>
        </p:nvSpPr>
        <p:spPr/>
        <p:txBody>
          <a:bodyPr/>
          <a:lstStyle/>
          <a:p>
            <a:pPr>
              <a:defRPr/>
            </a:pPr>
            <a:fld id="{D837C82C-25B3-469D-B1C1-F7501E47E3EE}" type="slidenum">
              <a:rPr lang="zh-CN" altLang="en-US" smtClean="0"/>
              <a:t>5</a:t>
            </a:fld>
            <a:endParaRPr lang="zh-CN" altLang="en-US" dirty="0"/>
          </a:p>
        </p:txBody>
      </p:sp>
      <p:sp>
        <p:nvSpPr>
          <p:cNvPr id="7" name="标题 1">
            <a:extLst>
              <a:ext uri="{FF2B5EF4-FFF2-40B4-BE49-F238E27FC236}">
                <a16:creationId xmlns:a16="http://schemas.microsoft.com/office/drawing/2014/main" id="{CB25F4CF-75E0-661E-50AD-4A73DA8D39DF}"/>
              </a:ext>
            </a:extLst>
          </p:cNvPr>
          <p:cNvSpPr>
            <a:spLocks noGrp="1"/>
          </p:cNvSpPr>
          <p:nvPr>
            <p:ph type="title"/>
          </p:nvPr>
        </p:nvSpPr>
        <p:spPr>
          <a:xfrm>
            <a:off x="609600" y="274638"/>
            <a:ext cx="9403921" cy="976312"/>
          </a:xfrm>
        </p:spPr>
        <p:txBody>
          <a:bodyPr/>
          <a:lstStyle/>
          <a:p>
            <a:r>
              <a:rPr lang="zh-CN" altLang="en-US" sz="2400" dirty="0"/>
              <a:t>问题一</a:t>
            </a:r>
          </a:p>
        </p:txBody>
      </p:sp>
      <p:sp>
        <p:nvSpPr>
          <p:cNvPr id="2" name="文本框 1">
            <a:extLst>
              <a:ext uri="{FF2B5EF4-FFF2-40B4-BE49-F238E27FC236}">
                <a16:creationId xmlns:a16="http://schemas.microsoft.com/office/drawing/2014/main" id="{A1564870-5916-66EE-ED34-093E399C11CA}"/>
              </a:ext>
            </a:extLst>
          </p:cNvPr>
          <p:cNvSpPr txBox="1"/>
          <p:nvPr/>
        </p:nvSpPr>
        <p:spPr>
          <a:xfrm>
            <a:off x="511342" y="2475755"/>
            <a:ext cx="6668212" cy="3293209"/>
          </a:xfrm>
          <a:prstGeom prst="rect">
            <a:avLst/>
          </a:prstGeom>
          <a:noFill/>
        </p:spPr>
        <p:txBody>
          <a:bodyPr wrap="square" rtlCol="0">
            <a:spAutoFit/>
          </a:bodyPr>
          <a:lstStyle/>
          <a:p>
            <a:pPr algn="ctr"/>
            <a:r>
              <a:rPr lang="zh-CN" altLang="en-US" sz="1600" b="1" dirty="0"/>
              <a:t>论文摘要 节选</a:t>
            </a:r>
            <a:endParaRPr lang="en-US" altLang="zh-CN" sz="1600" b="1" dirty="0"/>
          </a:p>
          <a:p>
            <a:r>
              <a:rPr lang="zh-CN" altLang="en-US" sz="1600" dirty="0"/>
              <a:t>本题的数据较多，在建立模型前首先对数据进行预处理，发现附件数据不存在明显的错误和缺失。在比较附件 </a:t>
            </a:r>
            <a:r>
              <a:rPr lang="en-US" altLang="zh-CN" sz="1600" dirty="0"/>
              <a:t>1 </a:t>
            </a:r>
            <a:r>
              <a:rPr lang="zh-CN" altLang="en-US" sz="1600" dirty="0"/>
              <a:t>的历史订货数据与供货数据的偏差后</a:t>
            </a:r>
            <a:r>
              <a:rPr lang="en-US" altLang="zh-CN" sz="1600" dirty="0"/>
              <a:t>,</a:t>
            </a:r>
            <a:r>
              <a:rPr lang="zh-CN" altLang="en-US" sz="1600" dirty="0">
                <a:solidFill>
                  <a:srgbClr val="2264A6"/>
                </a:solidFill>
              </a:rPr>
              <a:t>发现存在供货质量极低的</a:t>
            </a:r>
            <a:r>
              <a:rPr lang="en-US" altLang="zh-CN" sz="1600" dirty="0">
                <a:solidFill>
                  <a:srgbClr val="2264A6"/>
                </a:solidFill>
              </a:rPr>
              <a:t>33</a:t>
            </a:r>
            <a:r>
              <a:rPr lang="zh-CN" altLang="en-US" sz="1600" dirty="0">
                <a:solidFill>
                  <a:srgbClr val="2264A6"/>
                </a:solidFill>
              </a:rPr>
              <a:t>家供货商</a:t>
            </a:r>
            <a:r>
              <a:rPr lang="en-US" altLang="zh-CN" sz="1600" dirty="0">
                <a:solidFill>
                  <a:srgbClr val="2264A6"/>
                </a:solidFill>
              </a:rPr>
              <a:t>,</a:t>
            </a:r>
            <a:r>
              <a:rPr lang="zh-CN" altLang="en-US" sz="1600" dirty="0">
                <a:solidFill>
                  <a:srgbClr val="2264A6"/>
                </a:solidFill>
              </a:rPr>
              <a:t>将这类明显的低质量供货商剔除</a:t>
            </a:r>
            <a:r>
              <a:rPr lang="en-US" altLang="zh-CN" sz="1600" dirty="0"/>
              <a:t>,</a:t>
            </a:r>
            <a:r>
              <a:rPr lang="zh-CN" altLang="en-US" sz="1600" dirty="0"/>
              <a:t>不纳入后续的研究与分析。</a:t>
            </a:r>
            <a:endParaRPr lang="en-US" altLang="zh-CN" sz="1600" dirty="0"/>
          </a:p>
          <a:p>
            <a:endParaRPr lang="en-US" altLang="zh-CN" sz="1600" dirty="0"/>
          </a:p>
          <a:p>
            <a:r>
              <a:rPr lang="zh-CN" altLang="en-US" sz="1600" dirty="0"/>
              <a:t>研究供货商的历史数据，量化分析供货商的供货特征</a:t>
            </a:r>
            <a:r>
              <a:rPr lang="en-US" altLang="zh-CN" sz="1600" dirty="0"/>
              <a:t>,</a:t>
            </a:r>
            <a:r>
              <a:rPr lang="zh-CN" altLang="en-US" sz="1600" dirty="0"/>
              <a:t>首先通过对附件数据进行分析</a:t>
            </a:r>
            <a:r>
              <a:rPr lang="en-US" altLang="zh-CN" sz="1600" dirty="0"/>
              <a:t>,</a:t>
            </a:r>
            <a:r>
              <a:rPr lang="zh-CN" altLang="en-US" sz="1600" dirty="0"/>
              <a:t>建立了</a:t>
            </a:r>
            <a:r>
              <a:rPr lang="en-US" altLang="zh-CN" sz="1600" dirty="0"/>
              <a:t>6</a:t>
            </a:r>
            <a:r>
              <a:rPr lang="zh-CN" altLang="en-US" sz="1600" dirty="0"/>
              <a:t>个能有效反映供货商供货能力和供货风险的指标。这</a:t>
            </a:r>
            <a:r>
              <a:rPr lang="en-US" altLang="zh-CN" sz="1600" dirty="0"/>
              <a:t>6</a:t>
            </a:r>
            <a:r>
              <a:rPr lang="zh-CN" altLang="en-US" sz="1600" dirty="0"/>
              <a:t>个指标分别为</a:t>
            </a:r>
            <a:r>
              <a:rPr lang="zh-CN" altLang="en-US" sz="1600" dirty="0">
                <a:solidFill>
                  <a:srgbClr val="2264A6"/>
                </a:solidFill>
              </a:rPr>
              <a:t>供货次数</a:t>
            </a:r>
            <a:r>
              <a:rPr lang="zh-CN" altLang="en-US" sz="1600" dirty="0"/>
              <a:t>、</a:t>
            </a:r>
            <a:r>
              <a:rPr lang="zh-CN" altLang="en-US" sz="1600" dirty="0">
                <a:solidFill>
                  <a:srgbClr val="2264A6"/>
                </a:solidFill>
              </a:rPr>
              <a:t>平均供货量</a:t>
            </a:r>
            <a:r>
              <a:rPr lang="zh-CN" altLang="en-US" sz="1600" dirty="0"/>
              <a:t>、</a:t>
            </a:r>
            <a:r>
              <a:rPr lang="zh-CN" altLang="en-US" sz="1600" dirty="0">
                <a:solidFill>
                  <a:srgbClr val="2264A6"/>
                </a:solidFill>
              </a:rPr>
              <a:t>单次最大供货量</a:t>
            </a:r>
            <a:r>
              <a:rPr lang="zh-CN" altLang="en-US" sz="1600" dirty="0"/>
              <a:t>、</a:t>
            </a:r>
            <a:r>
              <a:rPr lang="zh-CN" altLang="en-US" sz="1600" dirty="0">
                <a:solidFill>
                  <a:srgbClr val="2264A6"/>
                </a:solidFill>
              </a:rPr>
              <a:t>供货稳定性</a:t>
            </a:r>
            <a:r>
              <a:rPr lang="zh-CN" altLang="en-US" sz="1600" dirty="0"/>
              <a:t>、</a:t>
            </a:r>
            <a:r>
              <a:rPr lang="zh-CN" altLang="en-US" sz="1600" dirty="0">
                <a:solidFill>
                  <a:srgbClr val="2264A6"/>
                </a:solidFill>
              </a:rPr>
              <a:t>供货一致性</a:t>
            </a:r>
            <a:r>
              <a:rPr lang="zh-CN" altLang="en-US" sz="1600" dirty="0"/>
              <a:t>和</a:t>
            </a:r>
            <a:r>
              <a:rPr lang="zh-CN" altLang="en-US" sz="1600" dirty="0">
                <a:solidFill>
                  <a:srgbClr val="2264A6"/>
                </a:solidFill>
              </a:rPr>
              <a:t>合理供货比例</a:t>
            </a:r>
            <a:r>
              <a:rPr lang="zh-CN" altLang="en-US" sz="1600" dirty="0"/>
              <a:t>。通过 </a:t>
            </a:r>
            <a:r>
              <a:rPr lang="en-US" altLang="zh-CN" sz="1600" dirty="0">
                <a:solidFill>
                  <a:srgbClr val="2264A6"/>
                </a:solidFill>
                <a:latin typeface="Times New Roman" panose="02020603050405020304" pitchFamily="18" charset="0"/>
                <a:cs typeface="Times New Roman" panose="02020603050405020304" pitchFamily="18" charset="0"/>
              </a:rPr>
              <a:t>TOPSIS</a:t>
            </a:r>
            <a:r>
              <a:rPr lang="en-US" altLang="zh-CN" sz="1600" dirty="0">
                <a:latin typeface="Times New Roman" panose="02020603050405020304" pitchFamily="18" charset="0"/>
                <a:cs typeface="Times New Roman" panose="02020603050405020304" pitchFamily="18" charset="0"/>
              </a:rPr>
              <a:t> </a:t>
            </a:r>
            <a:r>
              <a:rPr lang="zh-CN" altLang="en-US" sz="1600" dirty="0">
                <a:latin typeface="Times New Roman" panose="02020603050405020304" pitchFamily="18" charset="0"/>
                <a:cs typeface="Times New Roman" panose="02020603050405020304" pitchFamily="18" charset="0"/>
              </a:rPr>
              <a:t>和</a:t>
            </a:r>
            <a:r>
              <a:rPr lang="zh-CN" altLang="en-US" sz="1600" dirty="0">
                <a:solidFill>
                  <a:srgbClr val="2264A6"/>
                </a:solidFill>
                <a:latin typeface="Times New Roman" panose="02020603050405020304" pitchFamily="18" charset="0"/>
                <a:cs typeface="Times New Roman" panose="02020603050405020304" pitchFamily="18" charset="0"/>
              </a:rPr>
              <a:t>熵权</a:t>
            </a:r>
            <a:r>
              <a:rPr lang="zh-CN" altLang="en-US" sz="1600" dirty="0">
                <a:solidFill>
                  <a:srgbClr val="2264A6"/>
                </a:solidFill>
              </a:rPr>
              <a:t>法</a:t>
            </a:r>
            <a:r>
              <a:rPr lang="en-US" altLang="zh-CN" sz="1600" dirty="0"/>
              <a:t>,</a:t>
            </a:r>
            <a:r>
              <a:rPr lang="zh-CN" altLang="en-US" sz="1600" dirty="0"/>
              <a:t>结合</a:t>
            </a:r>
            <a:r>
              <a:rPr lang="en-US" altLang="zh-CN" sz="1600" dirty="0"/>
              <a:t>6</a:t>
            </a:r>
            <a:r>
              <a:rPr lang="zh-CN" altLang="en-US" sz="1600" dirty="0"/>
              <a:t>个指标</a:t>
            </a:r>
            <a:r>
              <a:rPr lang="en-US" altLang="zh-CN" sz="1600" dirty="0"/>
              <a:t>,</a:t>
            </a:r>
            <a:r>
              <a:rPr lang="zh-CN" altLang="en-US" sz="1600" dirty="0"/>
              <a:t>建立多指标评价模型</a:t>
            </a:r>
            <a:r>
              <a:rPr lang="en-US" altLang="zh-CN" sz="1600" dirty="0"/>
              <a:t>,</a:t>
            </a:r>
            <a:r>
              <a:rPr lang="zh-CN" altLang="en-US" sz="1600" dirty="0"/>
              <a:t>对每个供货商的重要性程度进行评价。基于模型的评价结果</a:t>
            </a:r>
            <a:r>
              <a:rPr lang="en-US" altLang="zh-CN" sz="1600" dirty="0"/>
              <a:t>,</a:t>
            </a:r>
            <a:r>
              <a:rPr lang="zh-CN" altLang="en-US" sz="1600" dirty="0"/>
              <a:t>本文筛选出了</a:t>
            </a:r>
            <a:r>
              <a:rPr lang="en-US" altLang="zh-CN" sz="1600" dirty="0"/>
              <a:t>50</a:t>
            </a:r>
            <a:r>
              <a:rPr lang="zh-CN" altLang="en-US" sz="1600" dirty="0"/>
              <a:t>家最重要的供货商</a:t>
            </a:r>
            <a:r>
              <a:rPr lang="en-US" altLang="zh-CN" sz="1600" dirty="0"/>
              <a:t>,</a:t>
            </a:r>
            <a:r>
              <a:rPr lang="zh-CN" altLang="en-US" sz="1600" dirty="0"/>
              <a:t>其中得分最高三家的供货商分别为 </a:t>
            </a:r>
            <a:r>
              <a:rPr lang="en-US" altLang="zh-CN" sz="1600" dirty="0">
                <a:latin typeface="Times New Roman" panose="02020603050405020304" pitchFamily="18" charset="0"/>
                <a:cs typeface="Times New Roman" panose="02020603050405020304" pitchFamily="18" charset="0"/>
              </a:rPr>
              <a:t>S140, S229,S361</a:t>
            </a:r>
            <a:r>
              <a:rPr lang="en-US" altLang="zh-CN" sz="1600" dirty="0"/>
              <a:t>, </a:t>
            </a:r>
            <a:r>
              <a:rPr lang="zh-CN" altLang="en-US" sz="1600" dirty="0"/>
              <a:t>这三家供货商的得分分别为</a:t>
            </a:r>
            <a:r>
              <a:rPr lang="en-US" altLang="zh-CN" sz="1600" dirty="0"/>
              <a:t>0.9435, 0.8755</a:t>
            </a:r>
            <a:r>
              <a:rPr lang="zh-CN" altLang="en-US" sz="1600" dirty="0"/>
              <a:t>和</a:t>
            </a:r>
            <a:r>
              <a:rPr lang="en-US" altLang="zh-CN" sz="1600" dirty="0"/>
              <a:t>0.8401</a:t>
            </a:r>
            <a:r>
              <a:rPr lang="zh-CN" altLang="en-US" sz="1600" dirty="0"/>
              <a:t>。</a:t>
            </a:r>
          </a:p>
        </p:txBody>
      </p:sp>
      <p:sp>
        <p:nvSpPr>
          <p:cNvPr id="5" name="文本框 4">
            <a:extLst>
              <a:ext uri="{FF2B5EF4-FFF2-40B4-BE49-F238E27FC236}">
                <a16:creationId xmlns:a16="http://schemas.microsoft.com/office/drawing/2014/main" id="{57E624F7-7B9C-30D6-2E5C-6D51CEA447A8}"/>
              </a:ext>
            </a:extLst>
          </p:cNvPr>
          <p:cNvSpPr txBox="1"/>
          <p:nvPr/>
        </p:nvSpPr>
        <p:spPr>
          <a:xfrm>
            <a:off x="511342" y="1407968"/>
            <a:ext cx="11169315" cy="646331"/>
          </a:xfrm>
          <a:prstGeom prst="rect">
            <a:avLst/>
          </a:prstGeom>
          <a:noFill/>
        </p:spPr>
        <p:txBody>
          <a:bodyPr wrap="square">
            <a:spAutoFit/>
          </a:bodyPr>
          <a:lstStyle/>
          <a:p>
            <a:r>
              <a:rPr lang="en-US" altLang="zh-CN" dirty="0">
                <a:solidFill>
                  <a:srgbClr val="000000"/>
                </a:solidFill>
                <a:latin typeface="SimSun" panose="02010600030101010101" pitchFamily="2" charset="-122"/>
                <a:ea typeface="SimSun" panose="02010600030101010101" pitchFamily="2" charset="-122"/>
              </a:rPr>
              <a:t>1</a:t>
            </a:r>
            <a:r>
              <a:rPr lang="zh-CN" altLang="en-US" dirty="0">
                <a:solidFill>
                  <a:srgbClr val="000000"/>
                </a:solidFill>
                <a:latin typeface="SimSun" panose="02010600030101010101" pitchFamily="2" charset="-122"/>
                <a:ea typeface="SimSun" panose="02010600030101010101" pitchFamily="2" charset="-122"/>
              </a:rPr>
              <a:t>．根据附件 </a:t>
            </a:r>
            <a:r>
              <a:rPr lang="en-US" altLang="zh-CN" dirty="0">
                <a:solidFill>
                  <a:srgbClr val="000000"/>
                </a:solidFill>
                <a:latin typeface="SimSun" panose="02010600030101010101" pitchFamily="2" charset="-122"/>
                <a:ea typeface="SimSun" panose="02010600030101010101" pitchFamily="2" charset="-122"/>
              </a:rPr>
              <a:t>1</a:t>
            </a:r>
            <a:r>
              <a:rPr lang="zh-CN" altLang="en-US" dirty="0">
                <a:solidFill>
                  <a:srgbClr val="000000"/>
                </a:solidFill>
                <a:latin typeface="SimSun" panose="02010600030101010101" pitchFamily="2" charset="-122"/>
                <a:ea typeface="SimSun" panose="02010600030101010101" pitchFamily="2" charset="-122"/>
              </a:rPr>
              <a:t>，对 </a:t>
            </a:r>
            <a:r>
              <a:rPr lang="en-US" altLang="zh-CN" dirty="0">
                <a:solidFill>
                  <a:srgbClr val="000000"/>
                </a:solidFill>
                <a:latin typeface="SimSun" panose="02010600030101010101" pitchFamily="2" charset="-122"/>
                <a:ea typeface="SimSun" panose="02010600030101010101" pitchFamily="2" charset="-122"/>
              </a:rPr>
              <a:t>402 </a:t>
            </a:r>
            <a:r>
              <a:rPr lang="zh-CN" altLang="en-US" dirty="0">
                <a:solidFill>
                  <a:srgbClr val="000000"/>
                </a:solidFill>
                <a:latin typeface="SimSun" panose="02010600030101010101" pitchFamily="2" charset="-122"/>
                <a:ea typeface="SimSun" panose="02010600030101010101" pitchFamily="2" charset="-122"/>
              </a:rPr>
              <a:t>家供应商的</a:t>
            </a:r>
            <a:r>
              <a:rPr lang="zh-CN" altLang="en-US" dirty="0">
                <a:solidFill>
                  <a:srgbClr val="2264A6"/>
                </a:solidFill>
                <a:latin typeface="SimSun" panose="02010600030101010101" pitchFamily="2" charset="-122"/>
                <a:ea typeface="SimSun" panose="02010600030101010101" pitchFamily="2" charset="-122"/>
              </a:rPr>
              <a:t>供货特征进行量化分析</a:t>
            </a:r>
            <a:r>
              <a:rPr lang="zh-CN" altLang="en-US" dirty="0">
                <a:solidFill>
                  <a:srgbClr val="000000"/>
                </a:solidFill>
                <a:latin typeface="SimSun" panose="02010600030101010101" pitchFamily="2" charset="-122"/>
                <a:ea typeface="SimSun" panose="02010600030101010101" pitchFamily="2" charset="-122"/>
              </a:rPr>
              <a:t>，建立反映保障企业生产重要性的数学模型，在此基础上确定 </a:t>
            </a:r>
            <a:r>
              <a:rPr lang="en-US" altLang="zh-CN" dirty="0">
                <a:solidFill>
                  <a:srgbClr val="000000"/>
                </a:solidFill>
                <a:latin typeface="SimSun" panose="02010600030101010101" pitchFamily="2" charset="-122"/>
                <a:ea typeface="SimSun" panose="02010600030101010101" pitchFamily="2" charset="-122"/>
              </a:rPr>
              <a:t>50 </a:t>
            </a:r>
            <a:r>
              <a:rPr lang="zh-CN" altLang="en-US" dirty="0">
                <a:solidFill>
                  <a:srgbClr val="000000"/>
                </a:solidFill>
                <a:latin typeface="SimSun" panose="02010600030101010101" pitchFamily="2" charset="-122"/>
                <a:ea typeface="SimSun" panose="02010600030101010101" pitchFamily="2" charset="-122"/>
              </a:rPr>
              <a:t>家最重要的供应商，并在论文中列表给出结果。</a:t>
            </a:r>
          </a:p>
        </p:txBody>
      </p:sp>
      <p:pic>
        <p:nvPicPr>
          <p:cNvPr id="8" name="图片 7">
            <a:extLst>
              <a:ext uri="{FF2B5EF4-FFF2-40B4-BE49-F238E27FC236}">
                <a16:creationId xmlns:a16="http://schemas.microsoft.com/office/drawing/2014/main" id="{577CBFA2-D269-473B-F21A-EB39E04EAF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00408" y="2474405"/>
            <a:ext cx="5091592" cy="3294559"/>
          </a:xfrm>
          <a:prstGeom prst="rect">
            <a:avLst/>
          </a:prstGeom>
        </p:spPr>
      </p:pic>
    </p:spTree>
    <p:extLst>
      <p:ext uri="{BB962C8B-B14F-4D97-AF65-F5344CB8AC3E}">
        <p14:creationId xmlns:p14="http://schemas.microsoft.com/office/powerpoint/2010/main" val="2875248217"/>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BD9C6410-3321-4170-BD2F-09F2CA388C6A}"/>
              </a:ext>
            </a:extLst>
          </p:cNvPr>
          <p:cNvSpPr>
            <a:spLocks noGrp="1"/>
          </p:cNvSpPr>
          <p:nvPr>
            <p:ph type="sldNum" sz="quarter" idx="4"/>
          </p:nvPr>
        </p:nvSpPr>
        <p:spPr/>
        <p:txBody>
          <a:bodyPr/>
          <a:lstStyle/>
          <a:p>
            <a:pPr>
              <a:defRPr/>
            </a:pPr>
            <a:fld id="{D837C82C-25B3-469D-B1C1-F7501E47E3EE}" type="slidenum">
              <a:rPr lang="zh-CN" altLang="en-US" smtClean="0"/>
              <a:t>6</a:t>
            </a:fld>
            <a:endParaRPr lang="zh-CN" altLang="en-US" dirty="0"/>
          </a:p>
        </p:txBody>
      </p:sp>
      <p:sp>
        <p:nvSpPr>
          <p:cNvPr id="7" name="标题 1">
            <a:extLst>
              <a:ext uri="{FF2B5EF4-FFF2-40B4-BE49-F238E27FC236}">
                <a16:creationId xmlns:a16="http://schemas.microsoft.com/office/drawing/2014/main" id="{CB25F4CF-75E0-661E-50AD-4A73DA8D39DF}"/>
              </a:ext>
            </a:extLst>
          </p:cNvPr>
          <p:cNvSpPr>
            <a:spLocks noGrp="1"/>
          </p:cNvSpPr>
          <p:nvPr>
            <p:ph type="title"/>
          </p:nvPr>
        </p:nvSpPr>
        <p:spPr>
          <a:xfrm>
            <a:off x="609600" y="274638"/>
            <a:ext cx="9403921" cy="976312"/>
          </a:xfrm>
        </p:spPr>
        <p:txBody>
          <a:bodyPr/>
          <a:lstStyle/>
          <a:p>
            <a:r>
              <a:rPr lang="zh-CN" altLang="en-US" sz="2400" dirty="0"/>
              <a:t>问题一</a:t>
            </a:r>
          </a:p>
        </p:txBody>
      </p:sp>
      <p:pic>
        <p:nvPicPr>
          <p:cNvPr id="3" name="图片 2">
            <a:extLst>
              <a:ext uri="{FF2B5EF4-FFF2-40B4-BE49-F238E27FC236}">
                <a16:creationId xmlns:a16="http://schemas.microsoft.com/office/drawing/2014/main" id="{124744AB-1D5D-C3E3-78AD-794EE11A08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1247" y="1767327"/>
            <a:ext cx="9403921" cy="4906024"/>
          </a:xfrm>
          <a:prstGeom prst="rect">
            <a:avLst/>
          </a:prstGeom>
        </p:spPr>
      </p:pic>
      <p:sp>
        <p:nvSpPr>
          <p:cNvPr id="8" name="文本框 7">
            <a:extLst>
              <a:ext uri="{FF2B5EF4-FFF2-40B4-BE49-F238E27FC236}">
                <a16:creationId xmlns:a16="http://schemas.microsoft.com/office/drawing/2014/main" id="{7EB88E2C-81A5-EDBB-3010-32AFA277D060}"/>
              </a:ext>
            </a:extLst>
          </p:cNvPr>
          <p:cNvSpPr txBox="1"/>
          <p:nvPr/>
        </p:nvSpPr>
        <p:spPr>
          <a:xfrm>
            <a:off x="609600" y="1350866"/>
            <a:ext cx="1438766" cy="369332"/>
          </a:xfrm>
          <a:prstGeom prst="rect">
            <a:avLst/>
          </a:prstGeom>
          <a:noFill/>
        </p:spPr>
        <p:txBody>
          <a:bodyPr wrap="square">
            <a:spAutoFit/>
          </a:bodyPr>
          <a:lstStyle/>
          <a:p>
            <a:pPr marL="285750" indent="-285750">
              <a:buFont typeface="Wingdings" panose="05000000000000000000" pitchFamily="2" charset="2"/>
              <a:buChar char="p"/>
            </a:pPr>
            <a:r>
              <a:rPr lang="zh-CN" altLang="en-US" dirty="0">
                <a:latin typeface="微软雅黑" panose="020B0503020204020204" pitchFamily="34" charset="-122"/>
                <a:ea typeface="微软雅黑" panose="020B0503020204020204" pitchFamily="34" charset="-122"/>
              </a:rPr>
              <a:t>附件一</a:t>
            </a:r>
            <a:endParaRPr lang="zh-CN" altLang="en-US" dirty="0"/>
          </a:p>
        </p:txBody>
      </p:sp>
    </p:spTree>
    <p:extLst>
      <p:ext uri="{BB962C8B-B14F-4D97-AF65-F5344CB8AC3E}">
        <p14:creationId xmlns:p14="http://schemas.microsoft.com/office/powerpoint/2010/main" val="2671664688"/>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BD9C6410-3321-4170-BD2F-09F2CA388C6A}"/>
              </a:ext>
            </a:extLst>
          </p:cNvPr>
          <p:cNvSpPr>
            <a:spLocks noGrp="1"/>
          </p:cNvSpPr>
          <p:nvPr>
            <p:ph type="sldNum" sz="quarter" idx="4"/>
          </p:nvPr>
        </p:nvSpPr>
        <p:spPr/>
        <p:txBody>
          <a:bodyPr/>
          <a:lstStyle/>
          <a:p>
            <a:pPr>
              <a:defRPr/>
            </a:pPr>
            <a:fld id="{D837C82C-25B3-469D-B1C1-F7501E47E3EE}" type="slidenum">
              <a:rPr lang="zh-CN" altLang="en-US" smtClean="0"/>
              <a:t>7</a:t>
            </a:fld>
            <a:endParaRPr lang="zh-CN" altLang="en-US" dirty="0"/>
          </a:p>
        </p:txBody>
      </p:sp>
      <p:sp>
        <p:nvSpPr>
          <p:cNvPr id="7" name="标题 1">
            <a:extLst>
              <a:ext uri="{FF2B5EF4-FFF2-40B4-BE49-F238E27FC236}">
                <a16:creationId xmlns:a16="http://schemas.microsoft.com/office/drawing/2014/main" id="{CB25F4CF-75E0-661E-50AD-4A73DA8D39DF}"/>
              </a:ext>
            </a:extLst>
          </p:cNvPr>
          <p:cNvSpPr>
            <a:spLocks noGrp="1"/>
          </p:cNvSpPr>
          <p:nvPr>
            <p:ph type="title"/>
          </p:nvPr>
        </p:nvSpPr>
        <p:spPr>
          <a:xfrm>
            <a:off x="609600" y="274638"/>
            <a:ext cx="9403921" cy="976312"/>
          </a:xfrm>
        </p:spPr>
        <p:txBody>
          <a:bodyPr/>
          <a:lstStyle/>
          <a:p>
            <a:r>
              <a:rPr lang="zh-CN" altLang="en-US" sz="2400" dirty="0"/>
              <a:t>问题一</a:t>
            </a:r>
          </a:p>
        </p:txBody>
      </p:sp>
      <p:pic>
        <p:nvPicPr>
          <p:cNvPr id="6" name="图片 5">
            <a:extLst>
              <a:ext uri="{FF2B5EF4-FFF2-40B4-BE49-F238E27FC236}">
                <a16:creationId xmlns:a16="http://schemas.microsoft.com/office/drawing/2014/main" id="{0699DB4A-D211-F554-9E73-6C1E55E480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8118" y="1726283"/>
            <a:ext cx="4573817" cy="4812632"/>
          </a:xfrm>
          <a:prstGeom prst="rect">
            <a:avLst/>
          </a:prstGeom>
        </p:spPr>
      </p:pic>
      <p:sp>
        <p:nvSpPr>
          <p:cNvPr id="9" name="文本框 8">
            <a:extLst>
              <a:ext uri="{FF2B5EF4-FFF2-40B4-BE49-F238E27FC236}">
                <a16:creationId xmlns:a16="http://schemas.microsoft.com/office/drawing/2014/main" id="{00238DB6-9DA0-0647-AA17-74AFA34830D2}"/>
              </a:ext>
            </a:extLst>
          </p:cNvPr>
          <p:cNvSpPr txBox="1"/>
          <p:nvPr/>
        </p:nvSpPr>
        <p:spPr>
          <a:xfrm>
            <a:off x="6262438" y="1859339"/>
            <a:ext cx="5384130" cy="3139321"/>
          </a:xfrm>
          <a:prstGeom prst="rect">
            <a:avLst/>
          </a:prstGeom>
          <a:noFill/>
        </p:spPr>
        <p:txBody>
          <a:bodyPr wrap="square" rtlCol="0">
            <a:spAutoFit/>
          </a:bodyPr>
          <a:lstStyle/>
          <a:p>
            <a:r>
              <a:rPr lang="zh-CN" altLang="en-US" dirty="0"/>
              <a:t>熵权法算法介绍：</a:t>
            </a:r>
            <a:endParaRPr lang="en-US" altLang="zh-CN" dirty="0"/>
          </a:p>
          <a:p>
            <a:pPr indent="360000"/>
            <a:r>
              <a:rPr lang="zh-CN" altLang="en-US" dirty="0"/>
              <a:t>根据信息熵的定义，</a:t>
            </a:r>
            <a:r>
              <a:rPr lang="zh-CN" altLang="en-US" dirty="0">
                <a:solidFill>
                  <a:schemeClr val="accent1">
                    <a:lumMod val="75000"/>
                  </a:schemeClr>
                </a:solidFill>
              </a:rPr>
              <a:t>对于某项指标，可以用熵值来判断某个指标的离散程度，其信息熵值越小，指标的离散程度越大</a:t>
            </a:r>
            <a:r>
              <a:rPr lang="zh-CN" altLang="en-US" dirty="0"/>
              <a:t>， 该指标对综合评价的影响（即权重）就越大，如果某项指标的值全部相等，则该指标在综合评价中不起作用。</a:t>
            </a:r>
            <a:endParaRPr lang="en-US" altLang="zh-CN" dirty="0"/>
          </a:p>
          <a:p>
            <a:pPr indent="360000"/>
            <a:r>
              <a:rPr lang="zh-CN" altLang="en-US" dirty="0"/>
              <a:t>因此，可利用信息熵这个工具，计算出各个指标的权重，为多指标综合评价提供依据。结合熵权法的定义可知，其属于一种来自数据本身的权重确定方法，所以又被称为“客观赋权法”。基础原理是“指标离散程度越大，权重越大”。</a:t>
            </a:r>
          </a:p>
        </p:txBody>
      </p:sp>
      <p:sp>
        <p:nvSpPr>
          <p:cNvPr id="10" name="文本框 9">
            <a:extLst>
              <a:ext uri="{FF2B5EF4-FFF2-40B4-BE49-F238E27FC236}">
                <a16:creationId xmlns:a16="http://schemas.microsoft.com/office/drawing/2014/main" id="{0D424771-BC01-55F0-2A4C-611A34E1D4C4}"/>
              </a:ext>
            </a:extLst>
          </p:cNvPr>
          <p:cNvSpPr txBox="1"/>
          <p:nvPr/>
        </p:nvSpPr>
        <p:spPr>
          <a:xfrm>
            <a:off x="918118" y="1388296"/>
            <a:ext cx="1926168"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TOPSIS</a:t>
            </a:r>
            <a:r>
              <a:rPr lang="en-US" altLang="zh-CN" dirty="0"/>
              <a:t> </a:t>
            </a:r>
            <a:r>
              <a:rPr lang="zh-CN" altLang="en-US" dirty="0"/>
              <a:t>算法介绍</a:t>
            </a:r>
          </a:p>
        </p:txBody>
      </p:sp>
      <p:sp>
        <p:nvSpPr>
          <p:cNvPr id="12" name="文本框 11">
            <a:extLst>
              <a:ext uri="{FF2B5EF4-FFF2-40B4-BE49-F238E27FC236}">
                <a16:creationId xmlns:a16="http://schemas.microsoft.com/office/drawing/2014/main" id="{17BB1C0D-DDCB-69EF-3DBF-314057E0F0D9}"/>
              </a:ext>
            </a:extLst>
          </p:cNvPr>
          <p:cNvSpPr txBox="1"/>
          <p:nvPr/>
        </p:nvSpPr>
        <p:spPr>
          <a:xfrm>
            <a:off x="6954430" y="5492840"/>
            <a:ext cx="4319452" cy="369332"/>
          </a:xfrm>
          <a:prstGeom prst="rect">
            <a:avLst/>
          </a:prstGeom>
          <a:noFill/>
        </p:spPr>
        <p:txBody>
          <a:bodyPr wrap="none" rtlCol="0">
            <a:spAutoFit/>
          </a:bodyPr>
          <a:lstStyle/>
          <a:p>
            <a:r>
              <a:rPr lang="zh-CN" altLang="en-US" dirty="0">
                <a:solidFill>
                  <a:srgbClr val="FF0000"/>
                </a:solidFill>
              </a:rPr>
              <a:t>不是很懂这个定义，求助大家</a:t>
            </a:r>
            <a:r>
              <a:rPr lang="en-US" altLang="zh-CN" dirty="0">
                <a:solidFill>
                  <a:srgbClr val="FF0000"/>
                </a:solidFill>
              </a:rPr>
              <a:t>QAQ</a:t>
            </a:r>
            <a:r>
              <a:rPr lang="zh-CN" altLang="en-US" dirty="0">
                <a:solidFill>
                  <a:srgbClr val="FF0000"/>
                </a:solidFill>
              </a:rPr>
              <a:t>！！！</a:t>
            </a:r>
          </a:p>
        </p:txBody>
      </p:sp>
    </p:spTree>
    <p:extLst>
      <p:ext uri="{BB962C8B-B14F-4D97-AF65-F5344CB8AC3E}">
        <p14:creationId xmlns:p14="http://schemas.microsoft.com/office/powerpoint/2010/main" val="17274912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BD9C6410-3321-4170-BD2F-09F2CA388C6A}"/>
              </a:ext>
            </a:extLst>
          </p:cNvPr>
          <p:cNvSpPr>
            <a:spLocks noGrp="1"/>
          </p:cNvSpPr>
          <p:nvPr>
            <p:ph type="sldNum" sz="quarter" idx="4"/>
          </p:nvPr>
        </p:nvSpPr>
        <p:spPr/>
        <p:txBody>
          <a:bodyPr/>
          <a:lstStyle/>
          <a:p>
            <a:pPr>
              <a:defRPr/>
            </a:pPr>
            <a:fld id="{D837C82C-25B3-469D-B1C1-F7501E47E3EE}" type="slidenum">
              <a:rPr lang="zh-CN" altLang="en-US" smtClean="0"/>
              <a:t>8</a:t>
            </a:fld>
            <a:endParaRPr lang="zh-CN" altLang="en-US" dirty="0"/>
          </a:p>
        </p:txBody>
      </p:sp>
      <p:sp>
        <p:nvSpPr>
          <p:cNvPr id="7" name="标题 1">
            <a:extLst>
              <a:ext uri="{FF2B5EF4-FFF2-40B4-BE49-F238E27FC236}">
                <a16:creationId xmlns:a16="http://schemas.microsoft.com/office/drawing/2014/main" id="{CB25F4CF-75E0-661E-50AD-4A73DA8D39DF}"/>
              </a:ext>
            </a:extLst>
          </p:cNvPr>
          <p:cNvSpPr>
            <a:spLocks noGrp="1"/>
          </p:cNvSpPr>
          <p:nvPr>
            <p:ph type="title"/>
          </p:nvPr>
        </p:nvSpPr>
        <p:spPr>
          <a:xfrm>
            <a:off x="609600" y="274638"/>
            <a:ext cx="9403921" cy="976312"/>
          </a:xfrm>
        </p:spPr>
        <p:txBody>
          <a:bodyPr/>
          <a:lstStyle/>
          <a:p>
            <a:r>
              <a:rPr lang="zh-CN" altLang="en-US" sz="2400" dirty="0"/>
              <a:t>问题一</a:t>
            </a:r>
          </a:p>
        </p:txBody>
      </p:sp>
      <p:pic>
        <p:nvPicPr>
          <p:cNvPr id="6" name="图片 5">
            <a:extLst>
              <a:ext uri="{FF2B5EF4-FFF2-40B4-BE49-F238E27FC236}">
                <a16:creationId xmlns:a16="http://schemas.microsoft.com/office/drawing/2014/main" id="{49E2390A-F098-A0F4-2C11-A97CC08ED0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8736" y="1827677"/>
            <a:ext cx="5607264" cy="1993846"/>
          </a:xfrm>
          <a:prstGeom prst="rect">
            <a:avLst/>
          </a:prstGeom>
        </p:spPr>
      </p:pic>
      <p:grpSp>
        <p:nvGrpSpPr>
          <p:cNvPr id="12" name="组合 11">
            <a:extLst>
              <a:ext uri="{FF2B5EF4-FFF2-40B4-BE49-F238E27FC236}">
                <a16:creationId xmlns:a16="http://schemas.microsoft.com/office/drawing/2014/main" id="{716AC852-77D3-54D8-584E-C609053A349E}"/>
              </a:ext>
            </a:extLst>
          </p:cNvPr>
          <p:cNvGrpSpPr/>
          <p:nvPr/>
        </p:nvGrpSpPr>
        <p:grpSpPr>
          <a:xfrm>
            <a:off x="488736" y="4314109"/>
            <a:ext cx="5607264" cy="1709882"/>
            <a:chOff x="609600" y="3914881"/>
            <a:chExt cx="7878274" cy="2595925"/>
          </a:xfrm>
        </p:grpSpPr>
        <p:pic>
          <p:nvPicPr>
            <p:cNvPr id="11" name="图片 10">
              <a:extLst>
                <a:ext uri="{FF2B5EF4-FFF2-40B4-BE49-F238E27FC236}">
                  <a16:creationId xmlns:a16="http://schemas.microsoft.com/office/drawing/2014/main" id="{D0759D4A-4B3C-FC25-B12C-6CCDEC3BB2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 y="4081592"/>
              <a:ext cx="7878274" cy="2429214"/>
            </a:xfrm>
            <a:prstGeom prst="rect">
              <a:avLst/>
            </a:prstGeom>
          </p:spPr>
        </p:pic>
        <p:pic>
          <p:nvPicPr>
            <p:cNvPr id="9" name="图片 8">
              <a:extLst>
                <a:ext uri="{FF2B5EF4-FFF2-40B4-BE49-F238E27FC236}">
                  <a16:creationId xmlns:a16="http://schemas.microsoft.com/office/drawing/2014/main" id="{8DCA5828-5F63-4DAC-9433-F61FF6F4D02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05282" y="3914881"/>
              <a:ext cx="4048690" cy="333422"/>
            </a:xfrm>
            <a:prstGeom prst="rect">
              <a:avLst/>
            </a:prstGeom>
          </p:spPr>
        </p:pic>
      </p:grpSp>
      <p:pic>
        <p:nvPicPr>
          <p:cNvPr id="15" name="图片 14">
            <a:extLst>
              <a:ext uri="{FF2B5EF4-FFF2-40B4-BE49-F238E27FC236}">
                <a16:creationId xmlns:a16="http://schemas.microsoft.com/office/drawing/2014/main" id="{C75E129D-F0F4-B7D3-6AED-317125D8F80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93329" y="1533202"/>
            <a:ext cx="5189071" cy="4490789"/>
          </a:xfrm>
          <a:prstGeom prst="rect">
            <a:avLst/>
          </a:prstGeom>
        </p:spPr>
      </p:pic>
      <p:sp>
        <p:nvSpPr>
          <p:cNvPr id="16" name="文本框 15">
            <a:extLst>
              <a:ext uri="{FF2B5EF4-FFF2-40B4-BE49-F238E27FC236}">
                <a16:creationId xmlns:a16="http://schemas.microsoft.com/office/drawing/2014/main" id="{25150567-ACD1-9EDD-C6E3-5AE05FC3F164}"/>
              </a:ext>
            </a:extLst>
          </p:cNvPr>
          <p:cNvSpPr txBox="1"/>
          <p:nvPr/>
        </p:nvSpPr>
        <p:spPr>
          <a:xfrm>
            <a:off x="609600" y="1350866"/>
            <a:ext cx="1438766" cy="369332"/>
          </a:xfrm>
          <a:prstGeom prst="rect">
            <a:avLst/>
          </a:prstGeom>
          <a:noFill/>
        </p:spPr>
        <p:txBody>
          <a:bodyPr wrap="square">
            <a:spAutoFit/>
          </a:bodyPr>
          <a:lstStyle/>
          <a:p>
            <a:pPr marL="285750" indent="-285750">
              <a:buFont typeface="Wingdings" panose="05000000000000000000" pitchFamily="2" charset="2"/>
              <a:buChar char="p"/>
            </a:pPr>
            <a:r>
              <a:rPr lang="zh-CN" altLang="en-US" dirty="0">
                <a:latin typeface="微软雅黑" panose="020B0503020204020204" pitchFamily="34" charset="-122"/>
                <a:ea typeface="微软雅黑" panose="020B0503020204020204" pitchFamily="34" charset="-122"/>
              </a:rPr>
              <a:t>计算结果</a:t>
            </a:r>
            <a:endParaRPr lang="zh-CN" altLang="en-US" dirty="0"/>
          </a:p>
        </p:txBody>
      </p:sp>
    </p:spTree>
    <p:extLst>
      <p:ext uri="{BB962C8B-B14F-4D97-AF65-F5344CB8AC3E}">
        <p14:creationId xmlns:p14="http://schemas.microsoft.com/office/powerpoint/2010/main" val="504915713"/>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BD9C6410-3321-4170-BD2F-09F2CA388C6A}"/>
              </a:ext>
            </a:extLst>
          </p:cNvPr>
          <p:cNvSpPr>
            <a:spLocks noGrp="1"/>
          </p:cNvSpPr>
          <p:nvPr>
            <p:ph type="sldNum" sz="quarter" idx="4"/>
          </p:nvPr>
        </p:nvSpPr>
        <p:spPr/>
        <p:txBody>
          <a:bodyPr/>
          <a:lstStyle/>
          <a:p>
            <a:pPr>
              <a:defRPr/>
            </a:pPr>
            <a:fld id="{D837C82C-25B3-469D-B1C1-F7501E47E3EE}" type="slidenum">
              <a:rPr lang="zh-CN" altLang="en-US" smtClean="0"/>
              <a:t>9</a:t>
            </a:fld>
            <a:endParaRPr lang="zh-CN" altLang="en-US" dirty="0"/>
          </a:p>
        </p:txBody>
      </p:sp>
      <p:sp>
        <p:nvSpPr>
          <p:cNvPr id="7" name="标题 1">
            <a:extLst>
              <a:ext uri="{FF2B5EF4-FFF2-40B4-BE49-F238E27FC236}">
                <a16:creationId xmlns:a16="http://schemas.microsoft.com/office/drawing/2014/main" id="{CB25F4CF-75E0-661E-50AD-4A73DA8D39DF}"/>
              </a:ext>
            </a:extLst>
          </p:cNvPr>
          <p:cNvSpPr>
            <a:spLocks noGrp="1"/>
          </p:cNvSpPr>
          <p:nvPr>
            <p:ph type="title"/>
          </p:nvPr>
        </p:nvSpPr>
        <p:spPr>
          <a:xfrm>
            <a:off x="609600" y="274638"/>
            <a:ext cx="9403921" cy="976312"/>
          </a:xfrm>
        </p:spPr>
        <p:txBody>
          <a:bodyPr/>
          <a:lstStyle/>
          <a:p>
            <a:r>
              <a:rPr lang="zh-CN" altLang="en-US" sz="2400" dirty="0"/>
              <a:t>问题二</a:t>
            </a:r>
          </a:p>
        </p:txBody>
      </p:sp>
      <p:sp>
        <p:nvSpPr>
          <p:cNvPr id="5" name="文本框 4">
            <a:extLst>
              <a:ext uri="{FF2B5EF4-FFF2-40B4-BE49-F238E27FC236}">
                <a16:creationId xmlns:a16="http://schemas.microsoft.com/office/drawing/2014/main" id="{94E2CAC4-8DBE-4C52-A071-7487E06B8B7D}"/>
              </a:ext>
            </a:extLst>
          </p:cNvPr>
          <p:cNvSpPr txBox="1"/>
          <p:nvPr/>
        </p:nvSpPr>
        <p:spPr>
          <a:xfrm>
            <a:off x="511342" y="1407968"/>
            <a:ext cx="11169315" cy="646331"/>
          </a:xfrm>
          <a:prstGeom prst="rect">
            <a:avLst/>
          </a:prstGeom>
          <a:noFill/>
        </p:spPr>
        <p:txBody>
          <a:bodyPr wrap="square">
            <a:spAutoFit/>
          </a:bodyPr>
          <a:lstStyle/>
          <a:p>
            <a:r>
              <a:rPr lang="en-US" altLang="zh-CN" dirty="0">
                <a:solidFill>
                  <a:srgbClr val="000000"/>
                </a:solidFill>
                <a:latin typeface="SimSun" panose="02010600030101010101" pitchFamily="2" charset="-122"/>
                <a:ea typeface="SimSun" panose="02010600030101010101" pitchFamily="2" charset="-122"/>
              </a:rPr>
              <a:t>2</a:t>
            </a:r>
            <a:r>
              <a:rPr lang="zh-CN" altLang="en-US" dirty="0">
                <a:solidFill>
                  <a:srgbClr val="000000"/>
                </a:solidFill>
                <a:latin typeface="SimSun" panose="02010600030101010101" pitchFamily="2" charset="-122"/>
                <a:ea typeface="SimSun" panose="02010600030101010101" pitchFamily="2" charset="-122"/>
              </a:rPr>
              <a:t>．根据问题一得到的供货重要性，制定</a:t>
            </a:r>
            <a:r>
              <a:rPr lang="zh-CN" altLang="en-US" dirty="0">
                <a:solidFill>
                  <a:srgbClr val="2264A6"/>
                </a:solidFill>
                <a:latin typeface="SimSun" panose="02010600030101010101" pitchFamily="2" charset="-122"/>
                <a:ea typeface="SimSun" panose="02010600030101010101" pitchFamily="2" charset="-122"/>
              </a:rPr>
              <a:t>未来</a:t>
            </a:r>
            <a:r>
              <a:rPr lang="en-US" altLang="zh-CN" dirty="0">
                <a:solidFill>
                  <a:srgbClr val="2264A6"/>
                </a:solidFill>
                <a:latin typeface="SimSun" panose="02010600030101010101" pitchFamily="2" charset="-122"/>
                <a:ea typeface="SimSun" panose="02010600030101010101" pitchFamily="2" charset="-122"/>
              </a:rPr>
              <a:t>24</a:t>
            </a:r>
            <a:r>
              <a:rPr lang="zh-CN" altLang="en-US" dirty="0">
                <a:solidFill>
                  <a:srgbClr val="2264A6"/>
                </a:solidFill>
                <a:latin typeface="SimSun" panose="02010600030101010101" pitchFamily="2" charset="-122"/>
                <a:ea typeface="SimSun" panose="02010600030101010101" pitchFamily="2" charset="-122"/>
              </a:rPr>
              <a:t>周每周最经济的原材料</a:t>
            </a:r>
            <a:r>
              <a:rPr lang="zh-CN" altLang="en-US" dirty="0">
                <a:solidFill>
                  <a:srgbClr val="000000"/>
                </a:solidFill>
                <a:latin typeface="SimSun" panose="02010600030101010101" pitchFamily="2" charset="-122"/>
                <a:ea typeface="SimSun" panose="02010600030101010101" pitchFamily="2" charset="-122"/>
              </a:rPr>
              <a:t>订购方案以及损耗最少的运转方案，同时分析方案的实施效果。</a:t>
            </a:r>
          </a:p>
        </p:txBody>
      </p:sp>
      <p:pic>
        <p:nvPicPr>
          <p:cNvPr id="3" name="图片 2">
            <a:extLst>
              <a:ext uri="{FF2B5EF4-FFF2-40B4-BE49-F238E27FC236}">
                <a16:creationId xmlns:a16="http://schemas.microsoft.com/office/drawing/2014/main" id="{C7D85E38-1AE6-43E4-95E2-A2CFA98713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53820" y="2975846"/>
            <a:ext cx="5953959" cy="2297265"/>
          </a:xfrm>
          <a:prstGeom prst="rect">
            <a:avLst/>
          </a:prstGeom>
        </p:spPr>
      </p:pic>
      <p:sp>
        <p:nvSpPr>
          <p:cNvPr id="8" name="文本框 7">
            <a:extLst>
              <a:ext uri="{FF2B5EF4-FFF2-40B4-BE49-F238E27FC236}">
                <a16:creationId xmlns:a16="http://schemas.microsoft.com/office/drawing/2014/main" id="{525F4821-087D-4F29-8BAF-D9459F265F93}"/>
              </a:ext>
            </a:extLst>
          </p:cNvPr>
          <p:cNvSpPr txBox="1"/>
          <p:nvPr/>
        </p:nvSpPr>
        <p:spPr>
          <a:xfrm>
            <a:off x="797245" y="2833014"/>
            <a:ext cx="5298754" cy="2582930"/>
          </a:xfrm>
          <a:prstGeom prst="rect">
            <a:avLst/>
          </a:prstGeom>
          <a:noFill/>
        </p:spPr>
        <p:txBody>
          <a:bodyPr wrap="square" rtlCol="0">
            <a:spAutoFit/>
          </a:bodyPr>
          <a:lstStyle/>
          <a:p>
            <a:pPr algn="ctr"/>
            <a:r>
              <a:rPr lang="zh-CN" altLang="en-US" sz="2000" b="1" dirty="0"/>
              <a:t>供货商筛选模型</a:t>
            </a:r>
            <a:endParaRPr lang="en-US" altLang="zh-CN" sz="2000" b="1" dirty="0"/>
          </a:p>
          <a:p>
            <a:r>
              <a:rPr lang="en-US" altLang="zh-CN" sz="2000" dirty="0"/>
              <a:t>    </a:t>
            </a:r>
            <a:r>
              <a:rPr lang="zh-CN" altLang="en-US" sz="2000" dirty="0"/>
              <a:t>在问题一模型确定各供货商特征的前提下，缩小目标供货商的集合。</a:t>
            </a:r>
            <a:r>
              <a:rPr lang="zh-CN" altLang="en-US" sz="2000" dirty="0">
                <a:solidFill>
                  <a:srgbClr val="2264A6"/>
                </a:solidFill>
              </a:rPr>
              <a:t>以供货商数目最小、每周供货量满足最大产能需求以及问题一中输出的供货商重要性之和最大等约束</a:t>
            </a:r>
            <a:r>
              <a:rPr lang="zh-CN" altLang="en-US" sz="2000" dirty="0"/>
              <a:t>，建立一个多目标规划模型。</a:t>
            </a:r>
            <a:endParaRPr lang="en-US" altLang="zh-CN" sz="2000" dirty="0"/>
          </a:p>
          <a:p>
            <a:r>
              <a:rPr lang="en-US" altLang="zh-CN" sz="2000" dirty="0"/>
              <a:t>    </a:t>
            </a:r>
            <a:r>
              <a:rPr lang="zh-CN" altLang="en-US" sz="2000" dirty="0"/>
              <a:t>为此需要确定</a:t>
            </a:r>
            <a:r>
              <a:rPr lang="zh-CN" altLang="en-US" sz="2000" dirty="0">
                <a:solidFill>
                  <a:srgbClr val="2264A6"/>
                </a:solidFill>
              </a:rPr>
              <a:t>目标函数、约束条件、模型优化、已经对模型的分析与求解。</a:t>
            </a:r>
            <a:endParaRPr lang="en-US" altLang="zh-CN" sz="2000" dirty="0">
              <a:solidFill>
                <a:srgbClr val="2264A6"/>
              </a:solidFill>
            </a:endParaRPr>
          </a:p>
        </p:txBody>
      </p:sp>
    </p:spTree>
    <p:extLst>
      <p:ext uri="{BB962C8B-B14F-4D97-AF65-F5344CB8AC3E}">
        <p14:creationId xmlns:p14="http://schemas.microsoft.com/office/powerpoint/2010/main" val="1382179165"/>
      </p:ext>
    </p:extLst>
  </p:cSld>
  <p:clrMapOvr>
    <a:masterClrMapping/>
  </p:clrMapOvr>
  <p:transition/>
</p:sld>
</file>

<file path=ppt/theme/theme1.xml><?xml version="1.0" encoding="utf-8"?>
<a:theme xmlns:a="http://schemas.openxmlformats.org/drawingml/2006/main" name="hust">
  <a:themeElements>
    <a:clrScheme name="Office">
      <a:dk1>
        <a:srgbClr val="000000"/>
      </a:dk1>
      <a:lt1>
        <a:srgbClr val="FFFFFF"/>
      </a:lt1>
      <a:dk2>
        <a:srgbClr val="778495"/>
      </a:dk2>
      <a:lt2>
        <a:srgbClr val="F0F0F0"/>
      </a:lt2>
      <a:accent1>
        <a:srgbClr val="F84D4D"/>
      </a:accent1>
      <a:accent2>
        <a:srgbClr val="FF6B42"/>
      </a:accent2>
      <a:accent3>
        <a:srgbClr val="5BA3EB"/>
      </a:accent3>
      <a:accent4>
        <a:srgbClr val="06BB9A"/>
      </a:accent4>
      <a:accent5>
        <a:srgbClr val="8E7EF0"/>
      </a:accent5>
      <a:accent6>
        <a:srgbClr val="F4B919"/>
      </a:accent6>
      <a:hlink>
        <a:srgbClr val="4472C4"/>
      </a:hlink>
      <a:folHlink>
        <a:srgbClr val="BFBFB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30116</TotalTime>
  <Words>2214</Words>
  <Application>Microsoft Office PowerPoint</Application>
  <PresentationFormat>宽屏</PresentationFormat>
  <Paragraphs>131</Paragraphs>
  <Slides>21</Slides>
  <Notes>1</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21</vt:i4>
      </vt:variant>
    </vt:vector>
  </HeadingPairs>
  <TitlesOfParts>
    <vt:vector size="34" baseType="lpstr">
      <vt:lpstr>TimesNewRomanPS-BoldMT</vt:lpstr>
      <vt:lpstr>等线</vt:lpstr>
      <vt:lpstr>SimHei</vt:lpstr>
      <vt:lpstr>SimSun</vt:lpstr>
      <vt:lpstr>微软雅黑</vt:lpstr>
      <vt:lpstr>微软雅黑</vt:lpstr>
      <vt:lpstr>Arial</vt:lpstr>
      <vt:lpstr>Calibri</vt:lpstr>
      <vt:lpstr>Cambria Math</vt:lpstr>
      <vt:lpstr>Helvetica</vt:lpstr>
      <vt:lpstr>Times New Roman</vt:lpstr>
      <vt:lpstr>Wingdings</vt:lpstr>
      <vt:lpstr>hust</vt:lpstr>
      <vt:lpstr>PowerPoint 演示文稿</vt:lpstr>
      <vt:lpstr>题目介绍</vt:lpstr>
      <vt:lpstr>题目介绍</vt:lpstr>
      <vt:lpstr>题目介绍</vt:lpstr>
      <vt:lpstr>问题一</vt:lpstr>
      <vt:lpstr>问题一</vt:lpstr>
      <vt:lpstr>问题一</vt:lpstr>
      <vt:lpstr>问题一</vt:lpstr>
      <vt:lpstr>问题二</vt:lpstr>
      <vt:lpstr>问题二</vt:lpstr>
      <vt:lpstr>PowerPoint 演示文稿</vt:lpstr>
      <vt:lpstr>PowerPoint 演示文稿</vt:lpstr>
      <vt:lpstr>问题二</vt:lpstr>
      <vt:lpstr>问题三</vt:lpstr>
      <vt:lpstr>问题三</vt:lpstr>
      <vt:lpstr>问题三</vt:lpstr>
      <vt:lpstr>问题四</vt:lpstr>
      <vt:lpstr>问题四</vt:lpstr>
      <vt:lpstr>问题四</vt:lpstr>
      <vt:lpstr>总结</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dc:creator>
  <cp:lastModifiedBy>Tauyue Chean</cp:lastModifiedBy>
  <cp:revision>793</cp:revision>
  <dcterms:created xsi:type="dcterms:W3CDTF">2021-07-12T01:34:21Z</dcterms:created>
  <dcterms:modified xsi:type="dcterms:W3CDTF">2024-04-25T12:11:14Z</dcterms:modified>
</cp:coreProperties>
</file>